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8"/>
  </p:notesMasterIdLst>
  <p:sldIdLst>
    <p:sldId id="256" r:id="rId2"/>
    <p:sldId id="287" r:id="rId3"/>
    <p:sldId id="288" r:id="rId4"/>
    <p:sldId id="290" r:id="rId5"/>
    <p:sldId id="342" r:id="rId6"/>
    <p:sldId id="343" r:id="rId7"/>
    <p:sldId id="340" r:id="rId8"/>
    <p:sldId id="341" r:id="rId9"/>
    <p:sldId id="293" r:id="rId10"/>
    <p:sldId id="266" r:id="rId11"/>
    <p:sldId id="322" r:id="rId12"/>
    <p:sldId id="344" r:id="rId13"/>
    <p:sldId id="325" r:id="rId14"/>
    <p:sldId id="258" r:id="rId15"/>
    <p:sldId id="259" r:id="rId16"/>
    <p:sldId id="303" r:id="rId17"/>
    <p:sldId id="304" r:id="rId18"/>
    <p:sldId id="305" r:id="rId19"/>
    <p:sldId id="306" r:id="rId20"/>
    <p:sldId id="307" r:id="rId21"/>
    <p:sldId id="308" r:id="rId22"/>
    <p:sldId id="318" r:id="rId23"/>
    <p:sldId id="329" r:id="rId24"/>
    <p:sldId id="330" r:id="rId25"/>
    <p:sldId id="309" r:id="rId26"/>
    <p:sldId id="310" r:id="rId27"/>
    <p:sldId id="401" r:id="rId28"/>
    <p:sldId id="402" r:id="rId29"/>
    <p:sldId id="312" r:id="rId30"/>
    <p:sldId id="313" r:id="rId31"/>
    <p:sldId id="331" r:id="rId32"/>
    <p:sldId id="332" r:id="rId33"/>
    <p:sldId id="333" r:id="rId34"/>
    <p:sldId id="334" r:id="rId35"/>
    <p:sldId id="335" r:id="rId36"/>
    <p:sldId id="345" r:id="rId37"/>
    <p:sldId id="346" r:id="rId38"/>
    <p:sldId id="336" r:id="rId39"/>
    <p:sldId id="337" r:id="rId40"/>
    <p:sldId id="349" r:id="rId41"/>
    <p:sldId id="348" r:id="rId42"/>
    <p:sldId id="351" r:id="rId43"/>
    <p:sldId id="350" r:id="rId44"/>
    <p:sldId id="354" r:id="rId45"/>
    <p:sldId id="355" r:id="rId46"/>
    <p:sldId id="358" r:id="rId47"/>
    <p:sldId id="360" r:id="rId48"/>
    <p:sldId id="361" r:id="rId49"/>
    <p:sldId id="362" r:id="rId50"/>
    <p:sldId id="363" r:id="rId51"/>
    <p:sldId id="403" r:id="rId52"/>
    <p:sldId id="407" r:id="rId53"/>
    <p:sldId id="404" r:id="rId54"/>
    <p:sldId id="405" r:id="rId55"/>
    <p:sldId id="406" r:id="rId56"/>
    <p:sldId id="372" r:id="rId57"/>
    <p:sldId id="379" r:id="rId58"/>
    <p:sldId id="391" r:id="rId59"/>
    <p:sldId id="413" r:id="rId60"/>
    <p:sldId id="414" r:id="rId61"/>
    <p:sldId id="408" r:id="rId62"/>
    <p:sldId id="392" r:id="rId63"/>
    <p:sldId id="415" r:id="rId64"/>
    <p:sldId id="410" r:id="rId65"/>
    <p:sldId id="417" r:id="rId66"/>
    <p:sldId id="416" r:id="rId67"/>
    <p:sldId id="393" r:id="rId68"/>
    <p:sldId id="394" r:id="rId69"/>
    <p:sldId id="418" r:id="rId70"/>
    <p:sldId id="419" r:id="rId71"/>
    <p:sldId id="420" r:id="rId72"/>
    <p:sldId id="421" r:id="rId73"/>
    <p:sldId id="423" r:id="rId74"/>
    <p:sldId id="422" r:id="rId75"/>
    <p:sldId id="424" r:id="rId76"/>
    <p:sldId id="425" r:id="rId77"/>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BE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64"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PE"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4D8F00-208E-4C56-9C7A-20831BBB6082}" type="datetimeFigureOut">
              <a:rPr lang="es-PE" smtClean="0"/>
              <a:pPr/>
              <a:t>20/06/2016</a:t>
            </a:fld>
            <a:endParaRPr lang="es-PE"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PE"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PE"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1DB665-6710-44AA-9D9A-5896707B934B}" type="slidenum">
              <a:rPr lang="es-PE" smtClean="0"/>
              <a:pPr/>
              <a:t>‹Nº›</a:t>
            </a:fld>
            <a:endParaRPr lang="es-PE" dirty="0"/>
          </a:p>
        </p:txBody>
      </p:sp>
    </p:spTree>
    <p:extLst>
      <p:ext uri="{BB962C8B-B14F-4D97-AF65-F5344CB8AC3E}">
        <p14:creationId xmlns="" xmlns:p14="http://schemas.microsoft.com/office/powerpoint/2010/main" val="213573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29D61383-791D-4080-9124-C68E0E544FD1}" type="slidenum">
              <a:rPr lang="en-US" smtClean="0"/>
              <a:pPr eaLnBrk="1" hangingPunct="1"/>
              <a:t>37</a:t>
            </a:fld>
            <a:endParaRPr lang="en-US" smtClean="0"/>
          </a:p>
        </p:txBody>
      </p:sp>
      <p:sp>
        <p:nvSpPr>
          <p:cNvPr id="50179" name="Rectangle 2"/>
          <p:cNvSpPr>
            <a:spLocks noGrp="1" noRot="1" noChangeAspect="1" noChangeArrowheads="1" noTextEdit="1"/>
          </p:cNvSpPr>
          <p:nvPr>
            <p:ph type="sldImg"/>
          </p:nvPr>
        </p:nvSpPr>
        <p:spPr bwMode="auto">
          <a:noFill/>
          <a:ln cap="flat">
            <a:solidFill>
              <a:schemeClr val="tx1"/>
            </a:solidFill>
            <a:miter lim="800000"/>
            <a:headEnd/>
            <a:tailEnd/>
          </a:ln>
          <a:extLst>
            <a:ext uri="{909E8E84-426E-40DD-AFC4-6F175D3DCCD1}">
              <a14:hiddenFill xmlns=""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7" tIns="44450" rIns="90487" bIns="44450" numCol="1" anchor="t" anchorCtr="0" compatLnSpc="1">
            <a:prstTxWarp prst="textNoShape">
              <a:avLst/>
            </a:prstTxWarp>
          </a:bodyPr>
          <a:lstStyle/>
          <a:p>
            <a:pPr eaLnBrk="1" hangingPunct="1"/>
            <a:endParaRPr lang="es-E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18 Rectángulo"/>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15 Rectángulo"/>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Subtítulo"/>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17" name="16 Marcador de pie de página"/>
          <p:cNvSpPr>
            <a:spLocks noGrp="1"/>
          </p:cNvSpPr>
          <p:nvPr>
            <p:ph type="ftr" sz="quarter" idx="11"/>
          </p:nvPr>
        </p:nvSpPr>
        <p:spPr/>
        <p:txBody>
          <a:bodyPr/>
          <a:lstStyle/>
          <a:p>
            <a:endParaRPr lang="es-PE" dirty="0"/>
          </a:p>
        </p:txBody>
      </p:sp>
      <p:sp>
        <p:nvSpPr>
          <p:cNvPr id="7" name="6 Conector recto"/>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9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13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697E201-4E32-45D1-8225-B5A211AE299A}" type="slidenum">
              <a:rPr lang="es-PE" smtClean="0"/>
              <a:pPr/>
              <a:t>‹Nº›</a:t>
            </a:fld>
            <a:endParaRPr lang="es-PE" dirty="0"/>
          </a:p>
        </p:txBody>
      </p:sp>
      <p:sp>
        <p:nvSpPr>
          <p:cNvPr id="8" name="7 Título"/>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p:txBody>
          <a:bodyPr/>
          <a:lstStyle/>
          <a:p>
            <a:fld id="{0697E201-4E32-45D1-8225-B5A211AE299A}" type="slidenum">
              <a:rPr lang="es-PE" smtClean="0"/>
              <a:pPr/>
              <a:t>‹Nº›</a:t>
            </a:fld>
            <a:endParaRPr lang="es-PE"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bg>
      <p:bgRef idx="1001">
        <a:schemeClr val="bg2"/>
      </p:bgRef>
    </p:bg>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7 Rectángulo"/>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10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Conector recto"/>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13 Elipse"/>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14 Elipse"/>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6915912" y="3009901"/>
            <a:ext cx="457200" cy="441325"/>
          </a:xfrm>
        </p:spPr>
        <p:txBody>
          <a:bodyPr/>
          <a:lstStyle/>
          <a:p>
            <a:fld id="{0697E201-4E32-45D1-8225-B5A211AE299A}" type="slidenum">
              <a:rPr lang="es-PE" smtClean="0"/>
              <a:pPr/>
              <a:t>‹Nº›</a:t>
            </a:fld>
            <a:endParaRPr lang="es-PE" dirty="0"/>
          </a:p>
        </p:txBody>
      </p:sp>
      <p:sp>
        <p:nvSpPr>
          <p:cNvPr id="3" name="2 Marcador de texto vertical"/>
          <p:cNvSpPr>
            <a:spLocks noGrp="1"/>
          </p:cNvSpPr>
          <p:nvPr>
            <p:ph type="body" orient="vert" idx="1"/>
          </p:nvPr>
        </p:nvSpPr>
        <p:spPr>
          <a:xfrm>
            <a:off x="304800" y="304800"/>
            <a:ext cx="6553200" cy="5821366"/>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2" name="1 Título vertical"/>
          <p:cNvSpPr>
            <a:spLocks noGrp="1"/>
          </p:cNvSpPr>
          <p:nvPr>
            <p:ph type="title" orient="vert"/>
          </p:nvPr>
        </p:nvSpPr>
        <p:spPr>
          <a:xfrm>
            <a:off x="7391400" y="304801"/>
            <a:ext cx="1447800" cy="5851525"/>
          </a:xfrm>
        </p:spPr>
        <p:txBody>
          <a:bodyPr vert="eaVert"/>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7813"/>
            <a:ext cx="8229600" cy="1139825"/>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457200" y="1600200"/>
            <a:ext cx="40386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a:xfrm>
            <a:off x="457200" y="6243638"/>
            <a:ext cx="2133600" cy="457200"/>
          </a:xfrm>
        </p:spPr>
        <p:txBody>
          <a:bodyPr/>
          <a:lstStyle>
            <a:lvl1pPr>
              <a:defRPr/>
            </a:lvl1pPr>
          </a:lstStyle>
          <a:p>
            <a:endParaRPr lang="es-ES" dirty="0"/>
          </a:p>
        </p:txBody>
      </p:sp>
      <p:sp>
        <p:nvSpPr>
          <p:cNvPr id="6" name="5 Marcador de pie de página"/>
          <p:cNvSpPr>
            <a:spLocks noGrp="1"/>
          </p:cNvSpPr>
          <p:nvPr>
            <p:ph type="ftr" sz="quarter" idx="11"/>
          </p:nvPr>
        </p:nvSpPr>
        <p:spPr>
          <a:xfrm>
            <a:off x="3124200" y="6248400"/>
            <a:ext cx="2895600" cy="457200"/>
          </a:xfrm>
        </p:spPr>
        <p:txBody>
          <a:bodyPr/>
          <a:lstStyle>
            <a:lvl1pPr>
              <a:defRPr/>
            </a:lvl1pPr>
          </a:lstStyle>
          <a:p>
            <a:endParaRPr lang="es-ES" dirty="0"/>
          </a:p>
        </p:txBody>
      </p:sp>
      <p:sp>
        <p:nvSpPr>
          <p:cNvPr id="7" name="6 Marcador de número de diapositiva"/>
          <p:cNvSpPr>
            <a:spLocks noGrp="1"/>
          </p:cNvSpPr>
          <p:nvPr>
            <p:ph type="sldNum" sz="quarter" idx="12"/>
          </p:nvPr>
        </p:nvSpPr>
        <p:spPr>
          <a:xfrm>
            <a:off x="6553200" y="6243638"/>
            <a:ext cx="2133600" cy="457200"/>
          </a:xfrm>
        </p:spPr>
        <p:txBody>
          <a:bodyPr/>
          <a:lstStyle>
            <a:lvl1pPr>
              <a:defRPr/>
            </a:lvl1pPr>
          </a:lstStyle>
          <a:p>
            <a:fld id="{98694F6D-F970-4BD3-A3F0-7CE7F27826D4}" type="slidenum">
              <a:rPr lang="es-ES"/>
              <a:pPr/>
              <a:t>‹Nº›</a:t>
            </a:fld>
            <a:endParaRPr lang="es-ES" dirty="0"/>
          </a:p>
        </p:txBody>
      </p:sp>
    </p:spTree>
    <p:extLst>
      <p:ext uri="{BB962C8B-B14F-4D97-AF65-F5344CB8AC3E}">
        <p14:creationId xmlns="" xmlns:p14="http://schemas.microsoft.com/office/powerpoint/2010/main" val="4142704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400" y="277813"/>
            <a:ext cx="7772400" cy="1143000"/>
          </a:xfrm>
        </p:spPr>
        <p:txBody>
          <a:bodyPr/>
          <a:lstStyle/>
          <a:p>
            <a:r>
              <a:rPr lang="es-ES" smtClean="0"/>
              <a:t>Haga clic para modificar el estilo de título del patrón</a:t>
            </a:r>
            <a:endParaRPr lang="es-PE"/>
          </a:p>
        </p:txBody>
      </p:sp>
      <p:sp>
        <p:nvSpPr>
          <p:cNvPr id="3" name="2 Marcador de texto"/>
          <p:cNvSpPr>
            <a:spLocks noGrp="1"/>
          </p:cNvSpPr>
          <p:nvPr>
            <p:ph type="body" sz="half" idx="1"/>
          </p:nvPr>
        </p:nvSpPr>
        <p:spPr>
          <a:xfrm>
            <a:off x="914400" y="1600200"/>
            <a:ext cx="3810000" cy="45307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quarter" idx="2"/>
          </p:nvPr>
        </p:nvSpPr>
        <p:spPr>
          <a:xfrm>
            <a:off x="4876800" y="1600200"/>
            <a:ext cx="3810000" cy="21891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contenido"/>
          <p:cNvSpPr>
            <a:spLocks noGrp="1"/>
          </p:cNvSpPr>
          <p:nvPr>
            <p:ph sz="quarter" idx="3"/>
          </p:nvPr>
        </p:nvSpPr>
        <p:spPr>
          <a:xfrm>
            <a:off x="4876800" y="3941763"/>
            <a:ext cx="3810000" cy="21891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fecha"/>
          <p:cNvSpPr>
            <a:spLocks noGrp="1"/>
          </p:cNvSpPr>
          <p:nvPr>
            <p:ph type="dt" sz="half" idx="10"/>
          </p:nvPr>
        </p:nvSpPr>
        <p:spPr>
          <a:xfrm>
            <a:off x="914400" y="6251575"/>
            <a:ext cx="1981200" cy="457200"/>
          </a:xfrm>
        </p:spPr>
        <p:txBody>
          <a:bodyPr/>
          <a:lstStyle>
            <a:lvl1pPr>
              <a:defRPr/>
            </a:lvl1pPr>
          </a:lstStyle>
          <a:p>
            <a:endParaRPr lang="es-ES" dirty="0"/>
          </a:p>
        </p:txBody>
      </p:sp>
      <p:sp>
        <p:nvSpPr>
          <p:cNvPr id="7" name="6 Marcador de pie de página"/>
          <p:cNvSpPr>
            <a:spLocks noGrp="1"/>
          </p:cNvSpPr>
          <p:nvPr>
            <p:ph type="ftr" sz="quarter" idx="11"/>
          </p:nvPr>
        </p:nvSpPr>
        <p:spPr>
          <a:xfrm>
            <a:off x="3352800" y="6248400"/>
            <a:ext cx="2971800" cy="457200"/>
          </a:xfrm>
        </p:spPr>
        <p:txBody>
          <a:bodyPr/>
          <a:lstStyle>
            <a:lvl1pPr>
              <a:defRPr/>
            </a:lvl1pPr>
          </a:lstStyle>
          <a:p>
            <a:endParaRPr lang="es-ES" dirty="0"/>
          </a:p>
        </p:txBody>
      </p:sp>
      <p:sp>
        <p:nvSpPr>
          <p:cNvPr id="8" name="7 Marcador de número de diapositiva"/>
          <p:cNvSpPr>
            <a:spLocks noGrp="1"/>
          </p:cNvSpPr>
          <p:nvPr>
            <p:ph type="sldNum" sz="quarter" idx="12"/>
          </p:nvPr>
        </p:nvSpPr>
        <p:spPr>
          <a:xfrm>
            <a:off x="6781800" y="6248400"/>
            <a:ext cx="1905000" cy="457200"/>
          </a:xfrm>
        </p:spPr>
        <p:txBody>
          <a:bodyPr/>
          <a:lstStyle>
            <a:lvl1pPr>
              <a:defRPr/>
            </a:lvl1pPr>
          </a:lstStyle>
          <a:p>
            <a:fld id="{67649C12-2A26-4009-BD84-67599D87B134}" type="slidenum">
              <a:rPr lang="es-ES"/>
              <a:pPr/>
              <a:t>‹Nº›</a:t>
            </a:fld>
            <a:endParaRPr lang="es-ES" dirty="0"/>
          </a:p>
        </p:txBody>
      </p:sp>
    </p:spTree>
    <p:extLst>
      <p:ext uri="{BB962C8B-B14F-4D97-AF65-F5344CB8AC3E}">
        <p14:creationId xmlns="" xmlns:p14="http://schemas.microsoft.com/office/powerpoint/2010/main" val="1449935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chemeClr val="accent3">
                    <a:shade val="75000"/>
                  </a:schemeClr>
                </a:solidFill>
              </a:defRPr>
            </a:lvl1pPr>
          </a:lstStyle>
          <a:p>
            <a:r>
              <a:rPr kumimoji="0" lang="es-ES" smtClean="0"/>
              <a:t>Haga clic para modificar el estilo de título del patrón</a:t>
            </a:r>
            <a:endParaRPr kumimoji="0" lang="en-US"/>
          </a:p>
        </p:txBody>
      </p:sp>
      <p:sp>
        <p:nvSpPr>
          <p:cNvPr id="4" name="3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5" name="4 Marcador de pie de página"/>
          <p:cNvSpPr>
            <a:spLocks noGrp="1"/>
          </p:cNvSpPr>
          <p:nvPr>
            <p:ph type="ftr" sz="quarter" idx="11"/>
          </p:nvPr>
        </p:nvSpPr>
        <p:spPr/>
        <p:txBody>
          <a:bodyPr/>
          <a:lstStyle/>
          <a:p>
            <a:endParaRPr lang="es-PE" dirty="0"/>
          </a:p>
        </p:txBody>
      </p:sp>
      <p:sp>
        <p:nvSpPr>
          <p:cNvPr id="6" name="5 Marcador de número de diapositiva"/>
          <p:cNvSpPr>
            <a:spLocks noGrp="1"/>
          </p:cNvSpPr>
          <p:nvPr>
            <p:ph type="sldNum" sz="quarter" idx="12"/>
          </p:nvPr>
        </p:nvSpPr>
        <p:spPr>
          <a:xfrm>
            <a:off x="4361688" y="1026372"/>
            <a:ext cx="457200" cy="441325"/>
          </a:xfrm>
        </p:spPr>
        <p:txBody>
          <a:bodyPr/>
          <a:lstStyle/>
          <a:p>
            <a:fld id="{0697E201-4E32-45D1-8225-B5A211AE299A}" type="slidenum">
              <a:rPr lang="es-PE" smtClean="0"/>
              <a:pPr/>
              <a:t>‹Nº›</a:t>
            </a:fld>
            <a:endParaRPr lang="es-PE" dirty="0"/>
          </a:p>
        </p:txBody>
      </p:sp>
      <p:sp>
        <p:nvSpPr>
          <p:cNvPr id="8" name="7 Marcador de contenido"/>
          <p:cNvSpPr>
            <a:spLocks noGrp="1"/>
          </p:cNvSpPr>
          <p:nvPr>
            <p:ph sz="quarter" idx="1"/>
          </p:nvPr>
        </p:nvSpPr>
        <p:spPr>
          <a:xfrm>
            <a:off x="301752" y="1527048"/>
            <a:ext cx="850392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1"/>
      </p:bgRef>
    </p:bg>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15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18 Rectángulo"/>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Rectángulo"/>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2 Marcador de texto"/>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13" name="12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13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Marcador de pie de página"/>
          <p:cNvSpPr>
            <a:spLocks noGrp="1"/>
          </p:cNvSpPr>
          <p:nvPr>
            <p:ph type="ftr" sz="quarter" idx="11"/>
          </p:nvPr>
        </p:nvSpPr>
        <p:spPr/>
        <p:txBody>
          <a:bodyPr/>
          <a:lstStyle/>
          <a:p>
            <a:endParaRPr lang="es-PE" dirty="0"/>
          </a:p>
        </p:txBody>
      </p:sp>
      <p:sp>
        <p:nvSpPr>
          <p:cNvPr id="4" name="3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8" name="7 Conector recto"/>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9 Elipse"/>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Elipse"/>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5 Marcador de número de diapositiva"/>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697E201-4E32-45D1-8225-B5A211AE299A}" type="slidenum">
              <a:rPr lang="es-PE" smtClean="0"/>
              <a:pPr/>
              <a:t>‹Nº›</a:t>
            </a:fld>
            <a:endParaRPr lang="es-PE" dirty="0"/>
          </a:p>
        </p:txBody>
      </p:sp>
      <p:sp>
        <p:nvSpPr>
          <p:cNvPr id="2" name="1 Título"/>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01752" y="228600"/>
            <a:ext cx="8534400" cy="758952"/>
          </a:xfrm>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a:xfrm>
            <a:off x="5791200" y="6409944"/>
            <a:ext cx="3044952" cy="365760"/>
          </a:xfrm>
        </p:spPr>
        <p:txBody>
          <a:bodyPr/>
          <a:lstStyle/>
          <a:p>
            <a:fld id="{6F6E6E80-9E0C-4EF3-82DC-5FD5DFEF8328}" type="datetimeFigureOut">
              <a:rPr lang="es-PE" smtClean="0"/>
              <a:pPr/>
              <a:t>20/06/2016</a:t>
            </a:fld>
            <a:endParaRPr lang="es-PE" dirty="0"/>
          </a:p>
        </p:txBody>
      </p:sp>
      <p:sp>
        <p:nvSpPr>
          <p:cNvPr id="6" name="5 Marcador de pie de página"/>
          <p:cNvSpPr>
            <a:spLocks noGrp="1"/>
          </p:cNvSpPr>
          <p:nvPr>
            <p:ph type="ftr" sz="quarter" idx="11"/>
          </p:nvPr>
        </p:nvSpPr>
        <p:spPr/>
        <p:txBody>
          <a:bodyPr/>
          <a:lstStyle/>
          <a:p>
            <a:endParaRPr lang="es-PE" dirty="0"/>
          </a:p>
        </p:txBody>
      </p:sp>
      <p:sp>
        <p:nvSpPr>
          <p:cNvPr id="7" name="6 Marcador de número de diapositiva"/>
          <p:cNvSpPr>
            <a:spLocks noGrp="1"/>
          </p:cNvSpPr>
          <p:nvPr>
            <p:ph type="sldNum" sz="quarter" idx="12"/>
          </p:nvPr>
        </p:nvSpPr>
        <p:spPr/>
        <p:txBody>
          <a:bodyPr/>
          <a:lstStyle/>
          <a:p>
            <a:fld id="{0697E201-4E32-45D1-8225-B5A211AE299A}" type="slidenum">
              <a:rPr lang="es-PE" smtClean="0"/>
              <a:pPr/>
              <a:t>‹Nº›</a:t>
            </a:fld>
            <a:endParaRPr lang="es-PE" dirty="0"/>
          </a:p>
        </p:txBody>
      </p:sp>
      <p:sp>
        <p:nvSpPr>
          <p:cNvPr id="8" name="7 Conector recto"/>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9 Marcador de contenido"/>
          <p:cNvSpPr>
            <a:spLocks noGrp="1"/>
          </p:cNvSpPr>
          <p:nvPr>
            <p:ph sz="half" idx="1"/>
          </p:nvPr>
        </p:nvSpPr>
        <p:spPr>
          <a:xfrm>
            <a:off x="301752"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2" name="11 Marcador de contenido"/>
          <p:cNvSpPr>
            <a:spLocks noGrp="1"/>
          </p:cNvSpPr>
          <p:nvPr>
            <p:ph sz="half" idx="2"/>
          </p:nvPr>
        </p:nvSpPr>
        <p:spPr>
          <a:xfrm>
            <a:off x="4800600" y="1371600"/>
            <a:ext cx="4038600" cy="4681728"/>
          </a:xfrm>
        </p:spPr>
        <p:txBody>
          <a:bodyPr/>
          <a:lstStyle>
            <a:lvl1pPr>
              <a:defRPr sz="2500"/>
            </a:lvl1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bg>
      <p:bgRef idx="1001">
        <a:schemeClr val="bg2"/>
      </p:bgRef>
    </p:bg>
    <p:spTree>
      <p:nvGrpSpPr>
        <p:cNvPr id="1" name=""/>
        <p:cNvGrpSpPr/>
        <p:nvPr/>
      </p:nvGrpSpPr>
      <p:grpSpPr>
        <a:xfrm>
          <a:off x="0" y="0"/>
          <a:ext cx="0" cy="0"/>
          <a:chOff x="0" y="0"/>
          <a:chExt cx="0" cy="0"/>
        </a:xfrm>
      </p:grpSpPr>
      <p:sp>
        <p:nvSpPr>
          <p:cNvPr id="10" name="9 Conector recto"/>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19 Rectángulo"/>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20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21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10 Rectángulo"/>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Rectángulo"/>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2 Marcador de texto"/>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7" name="6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8" name="7 Marcador de pie de página"/>
          <p:cNvSpPr>
            <a:spLocks noGrp="1"/>
          </p:cNvSpPr>
          <p:nvPr>
            <p:ph type="ftr" sz="quarter" idx="11"/>
          </p:nvPr>
        </p:nvSpPr>
        <p:spPr>
          <a:xfrm>
            <a:off x="304800" y="6409944"/>
            <a:ext cx="3581400" cy="365760"/>
          </a:xfrm>
        </p:spPr>
        <p:txBody>
          <a:bodyPr/>
          <a:lstStyle/>
          <a:p>
            <a:endParaRPr lang="es-PE" dirty="0"/>
          </a:p>
        </p:txBody>
      </p:sp>
      <p:sp>
        <p:nvSpPr>
          <p:cNvPr id="15" name="14 Conector recto"/>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23 Marcador de contenido"/>
          <p:cNvSpPr>
            <a:spLocks noGrp="1"/>
          </p:cNvSpPr>
          <p:nvPr>
            <p:ph sz="quarter" idx="2"/>
          </p:nvPr>
        </p:nvSpPr>
        <p:spPr>
          <a:xfrm>
            <a:off x="301752" y="2471383"/>
            <a:ext cx="4041648" cy="3818404"/>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contenido"/>
          <p:cNvSpPr>
            <a:spLocks noGrp="1"/>
          </p:cNvSpPr>
          <p:nvPr>
            <p:ph sz="quarter" idx="4"/>
          </p:nvPr>
        </p:nvSpPr>
        <p:spPr>
          <a:xfrm>
            <a:off x="4800600" y="2471383"/>
            <a:ext cx="4038600" cy="382219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5" name="24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26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8 Marcador de número de diapositiva"/>
          <p:cNvSpPr>
            <a:spLocks noGrp="1"/>
          </p:cNvSpPr>
          <p:nvPr>
            <p:ph type="sldNum" sz="quarter" idx="12"/>
          </p:nvPr>
        </p:nvSpPr>
        <p:spPr>
          <a:xfrm>
            <a:off x="4343400" y="1042416"/>
            <a:ext cx="457200" cy="441325"/>
          </a:xfrm>
        </p:spPr>
        <p:txBody>
          <a:bodyPr/>
          <a:lstStyle>
            <a:lvl1pPr algn="ctr">
              <a:defRPr/>
            </a:lvl1pPr>
          </a:lstStyle>
          <a:p>
            <a:fld id="{0697E201-4E32-45D1-8225-B5A211AE299A}" type="slidenum">
              <a:rPr lang="es-PE" smtClean="0"/>
              <a:pPr/>
              <a:t>‹Nº›</a:t>
            </a:fld>
            <a:endParaRPr lang="es-PE" dirty="0"/>
          </a:p>
        </p:txBody>
      </p:sp>
      <p:sp>
        <p:nvSpPr>
          <p:cNvPr id="23" name="22 Título"/>
          <p:cNvSpPr>
            <a:spLocks noGrp="1"/>
          </p:cNvSpPr>
          <p:nvPr>
            <p:ph type="title"/>
          </p:nvPr>
        </p:nvSpPr>
        <p:spPr/>
        <p:txBody>
          <a:bodyPr rtlCol="0" anchor="b" anchorCtr="0"/>
          <a:lstStyle/>
          <a:p>
            <a:r>
              <a:rPr kumimoji="0" lang="es-ES" smtClean="0"/>
              <a:t>Haga clic para modificar el estilo de título del patrón</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4" name="3 Marcador de pie de página"/>
          <p:cNvSpPr>
            <a:spLocks noGrp="1"/>
          </p:cNvSpPr>
          <p:nvPr>
            <p:ph type="ftr" sz="quarter" idx="11"/>
          </p:nvPr>
        </p:nvSpPr>
        <p:spPr/>
        <p:txBody>
          <a:bodyPr/>
          <a:lstStyle/>
          <a:p>
            <a:endParaRPr lang="es-PE" dirty="0"/>
          </a:p>
        </p:txBody>
      </p:sp>
      <p:sp>
        <p:nvSpPr>
          <p:cNvPr id="5" name="4 Marcador de número de diapositiva"/>
          <p:cNvSpPr>
            <a:spLocks noGrp="1"/>
          </p:cNvSpPr>
          <p:nvPr>
            <p:ph type="sldNum" sz="quarter" idx="12"/>
          </p:nvPr>
        </p:nvSpPr>
        <p:spPr>
          <a:xfrm>
            <a:off x="4343400" y="1036020"/>
            <a:ext cx="457200" cy="441325"/>
          </a:xfrm>
        </p:spPr>
        <p:txBody>
          <a:bodyPr/>
          <a:lstStyle/>
          <a:p>
            <a:fld id="{0697E201-4E32-45D1-8225-B5A211AE299A}" type="slidenum">
              <a:rPr lang="es-PE" smtClean="0"/>
              <a:pPr/>
              <a:t>‹Nº›</a:t>
            </a:fld>
            <a:endParaRPr lang="es-P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7" name="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7 Rectángulo"/>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Rectángulo"/>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5 Rectángulo"/>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1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3" name="2 Marcador de pie de página"/>
          <p:cNvSpPr>
            <a:spLocks noGrp="1"/>
          </p:cNvSpPr>
          <p:nvPr>
            <p:ph type="ftr" sz="quarter" idx="11"/>
          </p:nvPr>
        </p:nvSpPr>
        <p:spPr/>
        <p:txBody>
          <a:bodyPr/>
          <a:lstStyle/>
          <a:p>
            <a:endParaRPr lang="es-PE" dirty="0"/>
          </a:p>
        </p:txBody>
      </p:sp>
      <p:sp>
        <p:nvSpPr>
          <p:cNvPr id="4" name="3 Marcador de número de diapositiva"/>
          <p:cNvSpPr>
            <a:spLocks noGrp="1"/>
          </p:cNvSpPr>
          <p:nvPr>
            <p:ph type="sldNum" sz="quarter" idx="12"/>
          </p:nvPr>
        </p:nvSpPr>
        <p:spPr>
          <a:xfrm>
            <a:off x="4267200" y="6324600"/>
            <a:ext cx="609600" cy="441324"/>
          </a:xfrm>
        </p:spPr>
        <p:txBody>
          <a:bodyPr/>
          <a:lstStyle>
            <a:lvl1pPr>
              <a:defRPr>
                <a:solidFill>
                  <a:srgbClr val="FFFFFF"/>
                </a:solidFill>
              </a:defRPr>
            </a:lvl1pPr>
          </a:lstStyle>
          <a:p>
            <a:fld id="{0697E201-4E32-45D1-8225-B5A211AE299A}" type="slidenum">
              <a:rPr lang="es-PE" smtClean="0"/>
              <a:pPr/>
              <a:t>‹Nº›</a:t>
            </a:fld>
            <a:endParaRPr lang="es-P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1"/>
      </p:bgRef>
    </p:bg>
    <p:spTree>
      <p:nvGrpSpPr>
        <p:cNvPr id="1" name=""/>
        <p:cNvGrpSpPr/>
        <p:nvPr/>
      </p:nvGrpSpPr>
      <p:grpSpPr>
        <a:xfrm>
          <a:off x="0" y="0"/>
          <a:ext cx="0" cy="0"/>
          <a:chOff x="0" y="0"/>
          <a:chExt cx="0" cy="0"/>
        </a:xfrm>
      </p:grpSpPr>
      <p:sp>
        <p:nvSpPr>
          <p:cNvPr id="19" name="18 Rectángulo"/>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14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15 Rectángulo"/>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16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12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8" name="7 Rectángulo"/>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19 Marcador de contenido"/>
          <p:cNvSpPr>
            <a:spLocks noGrp="1"/>
          </p:cNvSpPr>
          <p:nvPr>
            <p:ph sz="quarter" idx="1"/>
          </p:nvPr>
        </p:nvSpPr>
        <p:spPr>
          <a:xfrm>
            <a:off x="3124200" y="685800"/>
            <a:ext cx="5638800" cy="5410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0" name="9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10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6 Marcador de número de diapositiva"/>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0697E201-4E32-45D1-8225-B5A211AE299A}" type="slidenum">
              <a:rPr lang="es-PE" smtClean="0"/>
              <a:pPr/>
              <a:t>‹Nº›</a:t>
            </a:fld>
            <a:endParaRPr lang="es-PE" dirty="0"/>
          </a:p>
        </p:txBody>
      </p:sp>
      <p:sp>
        <p:nvSpPr>
          <p:cNvPr id="21" name="20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Marcador de fecha"/>
          <p:cNvSpPr>
            <a:spLocks noGrp="1"/>
          </p:cNvSpPr>
          <p:nvPr>
            <p:ph type="dt" sz="half" idx="10"/>
          </p:nvPr>
        </p:nvSpPr>
        <p:spPr/>
        <p:txBody>
          <a:bodyPr/>
          <a:lstStyle/>
          <a:p>
            <a:fld id="{6F6E6E80-9E0C-4EF3-82DC-5FD5DFEF8328}" type="datetimeFigureOut">
              <a:rPr lang="es-PE" smtClean="0"/>
              <a:pPr/>
              <a:t>20/06/2016</a:t>
            </a:fld>
            <a:endParaRPr lang="es-PE" dirty="0"/>
          </a:p>
        </p:txBody>
      </p:sp>
      <p:sp>
        <p:nvSpPr>
          <p:cNvPr id="6" name="5 Marcador de pie de página"/>
          <p:cNvSpPr>
            <a:spLocks noGrp="1"/>
          </p:cNvSpPr>
          <p:nvPr>
            <p:ph type="ftr" sz="quarter" idx="11"/>
          </p:nvPr>
        </p:nvSpPr>
        <p:spPr>
          <a:xfrm>
            <a:off x="301752" y="6410848"/>
            <a:ext cx="3383280" cy="365760"/>
          </a:xfrm>
        </p:spPr>
        <p:txBody>
          <a:bodyPr/>
          <a:lstStyle/>
          <a:p>
            <a:endParaRPr lang="es-PE"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1" name="20 Conector recto"/>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18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15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16 Rectángulo"/>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19 Rectángulo"/>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7 Rectángulo"/>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14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11 Elipse"/>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12 Elipse"/>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6 Marcador de número de diapositiva"/>
          <p:cNvSpPr>
            <a:spLocks noGrp="1"/>
          </p:cNvSpPr>
          <p:nvPr>
            <p:ph type="sldNum" sz="quarter" idx="12"/>
          </p:nvPr>
        </p:nvSpPr>
        <p:spPr>
          <a:xfrm>
            <a:off x="1371600" y="312738"/>
            <a:ext cx="457200" cy="441325"/>
          </a:xfrm>
        </p:spPr>
        <p:txBody>
          <a:bodyPr/>
          <a:lstStyle/>
          <a:p>
            <a:fld id="{0697E201-4E32-45D1-8225-B5A211AE299A}" type="slidenum">
              <a:rPr lang="es-PE" smtClean="0"/>
              <a:pPr/>
              <a:t>‹Nº›</a:t>
            </a:fld>
            <a:endParaRPr lang="es-PE" dirty="0"/>
          </a:p>
        </p:txBody>
      </p:sp>
      <p:sp>
        <p:nvSpPr>
          <p:cNvPr id="2" name="1 Título"/>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3000375" y="609600"/>
            <a:ext cx="5867400" cy="4267200"/>
          </a:xfrm>
        </p:spPr>
        <p:txBody>
          <a:bodyPr/>
          <a:lstStyle>
            <a:lvl1pPr marL="0" indent="0">
              <a:buNone/>
              <a:defRPr sz="3200"/>
            </a:lvl1pPr>
          </a:lstStyle>
          <a:p>
            <a:r>
              <a:rPr kumimoji="0" lang="es-ES" dirty="0" smtClean="0"/>
              <a:t>Haga clic en el icono para agregar una imagen</a:t>
            </a:r>
            <a:endParaRPr kumimoji="0" lang="en-US" dirty="0"/>
          </a:p>
        </p:txBody>
      </p:sp>
      <p:sp>
        <p:nvSpPr>
          <p:cNvPr id="4" name="3 Marcador de texto"/>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22" name="21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4 Marcador de fecha"/>
          <p:cNvSpPr>
            <a:spLocks noGrp="1"/>
          </p:cNvSpPr>
          <p:nvPr>
            <p:ph type="dt" sz="half" idx="10"/>
          </p:nvPr>
        </p:nvSpPr>
        <p:spPr>
          <a:xfrm>
            <a:off x="5788152" y="6404984"/>
            <a:ext cx="3044952" cy="365760"/>
          </a:xfrm>
        </p:spPr>
        <p:txBody>
          <a:bodyPr/>
          <a:lstStyle/>
          <a:p>
            <a:fld id="{6F6E6E80-9E0C-4EF3-82DC-5FD5DFEF8328}" type="datetimeFigureOut">
              <a:rPr lang="es-PE" smtClean="0"/>
              <a:pPr/>
              <a:t>20/06/2016</a:t>
            </a:fld>
            <a:endParaRPr lang="es-PE" dirty="0"/>
          </a:p>
        </p:txBody>
      </p:sp>
      <p:sp>
        <p:nvSpPr>
          <p:cNvPr id="6" name="5 Marcador de pie de página"/>
          <p:cNvSpPr>
            <a:spLocks noGrp="1"/>
          </p:cNvSpPr>
          <p:nvPr>
            <p:ph type="ftr" sz="quarter" idx="11"/>
          </p:nvPr>
        </p:nvSpPr>
        <p:spPr>
          <a:xfrm>
            <a:off x="301752" y="6410848"/>
            <a:ext cx="3584448" cy="365760"/>
          </a:xfrm>
        </p:spPr>
        <p:txBody>
          <a:bodyPr/>
          <a:lstStyle/>
          <a:p>
            <a:endParaRPr lang="es-P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16 Rectángulo"/>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15 Rectángulo"/>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17 Rectángulo"/>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18 Rectángulo"/>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8 Rectángulo"/>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13 Marcador de fecha"/>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6F6E6E80-9E0C-4EF3-82DC-5FD5DFEF8328}" type="datetimeFigureOut">
              <a:rPr lang="es-PE" smtClean="0"/>
              <a:pPr/>
              <a:t>20/06/2016</a:t>
            </a:fld>
            <a:endParaRPr lang="es-PE" dirty="0"/>
          </a:p>
        </p:txBody>
      </p:sp>
      <p:sp>
        <p:nvSpPr>
          <p:cNvPr id="3" name="2 Marcador de pie de página"/>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s-PE" dirty="0"/>
          </a:p>
        </p:txBody>
      </p:sp>
      <p:sp>
        <p:nvSpPr>
          <p:cNvPr id="8" name="7 Rectángulo"/>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9 Conector recto"/>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11 Elipse"/>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14 Elipse"/>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Marcador de número de diapositiva"/>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0697E201-4E32-45D1-8225-B5A211AE299A}" type="slidenum">
              <a:rPr lang="es-PE" smtClean="0"/>
              <a:pPr/>
              <a:t>‹Nº›</a:t>
            </a:fld>
            <a:endParaRPr lang="es-PE" dirty="0"/>
          </a:p>
        </p:txBody>
      </p:sp>
      <p:sp>
        <p:nvSpPr>
          <p:cNvPr id="22" name="21 Marcador de título"/>
          <p:cNvSpPr>
            <a:spLocks noGrp="1"/>
          </p:cNvSpPr>
          <p:nvPr>
            <p:ph type="title"/>
          </p:nvPr>
        </p:nvSpPr>
        <p:spPr>
          <a:xfrm>
            <a:off x="301752" y="228600"/>
            <a:ext cx="8534400" cy="758952"/>
          </a:xfrm>
          <a:prstGeom prst="rect">
            <a:avLst/>
          </a:prstGeom>
        </p:spPr>
        <p:txBody>
          <a:bodyPr vert="horz" anchor="b">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s.wikipedia.org/wiki/Potable" TargetMode="External"/><Relationship Id="rId2" Type="http://schemas.openxmlformats.org/officeDocument/2006/relationships/hyperlink" Target="https://es.wikipedia.org/wiki/Mar"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p:txBody>
          <a:bodyPr/>
          <a:lstStyle/>
          <a:p>
            <a:endParaRPr lang="es-PE" dirty="0"/>
          </a:p>
        </p:txBody>
      </p:sp>
      <p:sp>
        <p:nvSpPr>
          <p:cNvPr id="2" name="1 Título"/>
          <p:cNvSpPr>
            <a:spLocks noGrp="1"/>
          </p:cNvSpPr>
          <p:nvPr>
            <p:ph type="ctrTitle"/>
          </p:nvPr>
        </p:nvSpPr>
        <p:spPr/>
        <p:txBody>
          <a:bodyPr/>
          <a:lstStyle/>
          <a:p>
            <a:r>
              <a:rPr lang="es-PE" dirty="0" smtClean="0"/>
              <a:t>Soluciones</a:t>
            </a:r>
            <a:endParaRPr lang="es-PE" dirty="0"/>
          </a:p>
        </p:txBody>
      </p:sp>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2054" y="2564904"/>
            <a:ext cx="4248472" cy="29570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7"/>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400000">
            <a:off x="5120957" y="1894473"/>
            <a:ext cx="2957076" cy="4297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59080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50825" y="188913"/>
            <a:ext cx="5184775" cy="735012"/>
          </a:xfrm>
        </p:spPr>
        <p:txBody>
          <a:bodyPr/>
          <a:lstStyle/>
          <a:p>
            <a:r>
              <a:rPr lang="es-MX" sz="3600"/>
              <a:t>Tipos de soluciones</a:t>
            </a:r>
            <a:endParaRPr lang="es-ES" sz="3600"/>
          </a:p>
        </p:txBody>
      </p:sp>
      <p:sp>
        <p:nvSpPr>
          <p:cNvPr id="13315" name="Rectangle 3"/>
          <p:cNvSpPr>
            <a:spLocks noGrp="1" noChangeArrowheads="1"/>
          </p:cNvSpPr>
          <p:nvPr>
            <p:ph type="body" sz="half" idx="1"/>
          </p:nvPr>
        </p:nvSpPr>
        <p:spPr>
          <a:xfrm>
            <a:off x="179512" y="1124744"/>
            <a:ext cx="8784976" cy="1152525"/>
          </a:xfrm>
        </p:spPr>
        <p:txBody>
          <a:bodyPr/>
          <a:lstStyle/>
          <a:p>
            <a:r>
              <a:rPr lang="es-MX" sz="2000"/>
              <a:t>Existen 6 tipos de soluciones, según el estado físico de los componentes. Las soluciones más comunes son las que tienen como disolvente al agua.</a:t>
            </a:r>
          </a:p>
          <a:p>
            <a:endParaRPr lang="es-ES" sz="2000"/>
          </a:p>
        </p:txBody>
      </p:sp>
      <p:graphicFrame>
        <p:nvGraphicFramePr>
          <p:cNvPr id="13641" name="Group 329"/>
          <p:cNvGraphicFramePr>
            <a:graphicFrameLocks noGrp="1"/>
          </p:cNvGraphicFramePr>
          <p:nvPr>
            <p:ph sz="half" idx="2"/>
          </p:nvPr>
        </p:nvGraphicFramePr>
        <p:xfrm>
          <a:off x="755650" y="2205038"/>
          <a:ext cx="7931150" cy="4196716"/>
        </p:xfrm>
        <a:graphic>
          <a:graphicData uri="http://schemas.openxmlformats.org/drawingml/2006/table">
            <a:tbl>
              <a:tblPr/>
              <a:tblGrid>
                <a:gridCol w="1982788"/>
                <a:gridCol w="1358900"/>
                <a:gridCol w="2011362"/>
                <a:gridCol w="2578100"/>
              </a:tblGrid>
              <a:tr h="9874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Disolvente</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Soluto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Estado de la solución resultante</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Ejemplos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54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Gas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Gas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Gas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Aire</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Gas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Refrescos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Gas</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H</a:t>
                      </a:r>
                      <a:r>
                        <a:rPr kumimoji="0" lang="es-MX" sz="2000" b="0" i="0" u="none" strike="noStrike" cap="none" normalizeH="0" baseline="-25000" smtClean="0">
                          <a:ln>
                            <a:noFill/>
                          </a:ln>
                          <a:solidFill>
                            <a:schemeClr val="tx1"/>
                          </a:solidFill>
                          <a:effectLst>
                            <a:outerShdw blurRad="38100" dist="38100" dir="2700000" algn="tl">
                              <a:srgbClr val="000000"/>
                            </a:outerShdw>
                          </a:effectLst>
                          <a:latin typeface="Verdana" pitchFamily="34" charset="0"/>
                        </a:rPr>
                        <a:t>2</a:t>
                      </a: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 en Paladio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Etanol en agua</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Líquido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NaCl en agua</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69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 </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Sólido</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s-MX"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rPr>
                        <a:t>Bronce, soldadura</a:t>
                      </a:r>
                      <a:endParaRPr kumimoji="0" lang="es-ES" sz="2000" b="0" i="0" u="none" strike="noStrike" cap="none" normalizeH="0" baseline="0" smtClean="0">
                        <a:ln>
                          <a:noFill/>
                        </a:ln>
                        <a:solidFill>
                          <a:schemeClr val="tx1"/>
                        </a:solidFill>
                        <a:effectLst>
                          <a:outerShdw blurRad="38100" dist="38100" dir="2700000" algn="tl">
                            <a:srgbClr val="000000"/>
                          </a:outerShdw>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2621759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996952"/>
            <a:ext cx="8534400" cy="758952"/>
          </a:xfrm>
        </p:spPr>
        <p:txBody>
          <a:bodyPr>
            <a:noAutofit/>
          </a:bodyPr>
          <a:lstStyle/>
          <a:p>
            <a:r>
              <a:rPr lang="es-PE" sz="5400" smtClean="0">
                <a:solidFill>
                  <a:srgbClr val="FF0000"/>
                </a:solidFill>
              </a:rPr>
              <a:t>Unidades de Concentración</a:t>
            </a:r>
            <a:endParaRPr lang="es-PE" sz="5400">
              <a:solidFill>
                <a:srgbClr val="FF0000"/>
              </a:solidFill>
            </a:endParaRPr>
          </a:p>
        </p:txBody>
      </p:sp>
    </p:spTree>
    <p:extLst>
      <p:ext uri="{BB962C8B-B14F-4D97-AF65-F5344CB8AC3E}">
        <p14:creationId xmlns="" xmlns:p14="http://schemas.microsoft.com/office/powerpoint/2010/main" val="42826454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Cuadro de texto"/>
          <p:cNvSpPr txBox="1"/>
          <p:nvPr/>
        </p:nvSpPr>
        <p:spPr>
          <a:xfrm>
            <a:off x="1657278" y="3590904"/>
            <a:ext cx="5404490" cy="1152128"/>
          </a:xfrm>
          <a:prstGeom prst="rect">
            <a:avLst/>
          </a:prstGeom>
          <a:solidFill>
            <a:schemeClr val="bg2">
              <a:lumMod val="20000"/>
              <a:lumOff val="80000"/>
            </a:schemeClr>
          </a:solid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spAutoFit/>
          </a:bodyPr>
          <a:lstStyle/>
          <a:p>
            <a:pPr algn="just">
              <a:lnSpc>
                <a:spcPct val="115000"/>
              </a:lnSpc>
              <a:spcAft>
                <a:spcPts val="0"/>
              </a:spcAft>
            </a:pPr>
            <a:endParaRPr lang="es-CO" sz="1800" dirty="0">
              <a:solidFill>
                <a:srgbClr val="333333"/>
              </a:solidFill>
              <a:effectLst/>
              <a:latin typeface="RotisSemiSansStd"/>
              <a:ea typeface="Calibri"/>
              <a:cs typeface="RotisSemiSansStd"/>
            </a:endParaRPr>
          </a:p>
        </p:txBody>
      </p:sp>
      <p:sp>
        <p:nvSpPr>
          <p:cNvPr id="20483" name="Text Box 5"/>
          <p:cNvSpPr txBox="1">
            <a:spLocks noChangeArrowheads="1"/>
          </p:cNvSpPr>
          <p:nvPr/>
        </p:nvSpPr>
        <p:spPr bwMode="auto">
          <a:xfrm>
            <a:off x="671895" y="376173"/>
            <a:ext cx="7993062" cy="58477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s-MX" altLang="es-CO" b="1" dirty="0" smtClean="0">
                <a:latin typeface="Bell MT" panose="02020503060305020303" pitchFamily="18" charset="0"/>
              </a:rPr>
              <a:t>¿Qué es concentración?</a:t>
            </a:r>
            <a:endParaRPr lang="es-ES" altLang="es-CO" b="1" dirty="0">
              <a:latin typeface="Bell MT" panose="02020503060305020303" pitchFamily="18" charset="0"/>
            </a:endParaRPr>
          </a:p>
        </p:txBody>
      </p:sp>
      <p:sp>
        <p:nvSpPr>
          <p:cNvPr id="2" name="1 CuadroTexto"/>
          <p:cNvSpPr txBox="1"/>
          <p:nvPr/>
        </p:nvSpPr>
        <p:spPr>
          <a:xfrm>
            <a:off x="416191" y="1016504"/>
            <a:ext cx="8248766" cy="2462213"/>
          </a:xfrm>
          <a:prstGeom prst="rect">
            <a:avLst/>
          </a:prstGeom>
          <a:noFill/>
        </p:spPr>
        <p:txBody>
          <a:bodyPr wrap="square" rtlCol="0">
            <a:spAutoFit/>
          </a:bodyPr>
          <a:lstStyle/>
          <a:p>
            <a:pPr algn="just"/>
            <a:r>
              <a:rPr lang="es-CO" sz="2200" dirty="0" smtClean="0"/>
              <a:t>La concentración de una solución expresa la </a:t>
            </a:r>
            <a:r>
              <a:rPr lang="es-CO" sz="2200" b="1" dirty="0" smtClean="0"/>
              <a:t>cantidad de soluto presente en una cantidad dada de solvente o de solución</a:t>
            </a:r>
            <a:r>
              <a:rPr lang="es-CO" sz="2200" dirty="0" smtClean="0"/>
              <a:t>. </a:t>
            </a:r>
          </a:p>
          <a:p>
            <a:pPr algn="just"/>
            <a:r>
              <a:rPr lang="es-CO" sz="2200" dirty="0" smtClean="0"/>
              <a:t>En términos cuantitativos,</a:t>
            </a:r>
            <a:r>
              <a:rPr lang="es-CO" sz="2200" b="1" dirty="0" smtClean="0"/>
              <a:t> </a:t>
            </a:r>
            <a:r>
              <a:rPr lang="es-CO" sz="2200" dirty="0" smtClean="0"/>
              <a:t>esto es, la relación o proporción matemática entre la cantidad de</a:t>
            </a:r>
            <a:r>
              <a:rPr lang="es-CO" sz="2200" b="1" dirty="0" smtClean="0"/>
              <a:t> </a:t>
            </a:r>
            <a:r>
              <a:rPr lang="es-CO" sz="2200" dirty="0" smtClean="0"/>
              <a:t>soluto y la cantidad de solvente o, entre soluto y solución. </a:t>
            </a:r>
          </a:p>
          <a:p>
            <a:pPr algn="just"/>
            <a:r>
              <a:rPr lang="es-CO" sz="2200" dirty="0" smtClean="0"/>
              <a:t>Esta relación</a:t>
            </a:r>
            <a:r>
              <a:rPr lang="es-CO" sz="2200" b="1" dirty="0" smtClean="0"/>
              <a:t> </a:t>
            </a:r>
            <a:r>
              <a:rPr lang="es-CO" sz="2200" dirty="0" smtClean="0"/>
              <a:t>suele expresarse en porcentaje.</a:t>
            </a:r>
          </a:p>
        </p:txBody>
      </p:sp>
      <p:graphicFrame>
        <p:nvGraphicFramePr>
          <p:cNvPr id="7" name="6 Objeto"/>
          <p:cNvGraphicFramePr>
            <a:graphicFrameLocks noChangeAspect="1"/>
          </p:cNvGraphicFramePr>
          <p:nvPr>
            <p:extLst>
              <p:ext uri="{D42A27DB-BD31-4B8C-83A1-F6EECF244321}">
                <p14:modId xmlns="" xmlns:p14="http://schemas.microsoft.com/office/powerpoint/2010/main" val="1240671292"/>
              </p:ext>
            </p:extLst>
          </p:nvPr>
        </p:nvGraphicFramePr>
        <p:xfrm>
          <a:off x="1763688" y="3717032"/>
          <a:ext cx="5040560" cy="788665"/>
        </p:xfrm>
        <a:graphic>
          <a:graphicData uri="http://schemas.openxmlformats.org/presentationml/2006/ole">
            <p:oleObj spid="_x0000_s3092" name="Equation" r:id="rId3" imgW="3429000" imgH="431800" progId="">
              <p:embed/>
            </p:oleObj>
          </a:graphicData>
        </a:graphic>
      </p:graphicFrame>
      <p:sp>
        <p:nvSpPr>
          <p:cNvPr id="8"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dirty="0"/>
          </a:p>
        </p:txBody>
      </p:sp>
      <p:sp>
        <p:nvSpPr>
          <p:cNvPr id="9" name="Rectangle 5"/>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s-CO" dirty="0"/>
          </a:p>
        </p:txBody>
      </p:sp>
      <p:sp>
        <p:nvSpPr>
          <p:cNvPr id="11" name="Rectangle 7"/>
          <p:cNvSpPr>
            <a:spLocks noChangeArrowheads="1"/>
          </p:cNvSpPr>
          <p:nvPr/>
        </p:nvSpPr>
        <p:spPr bwMode="auto">
          <a:xfrm>
            <a:off x="0" y="885825"/>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 xmlns:p14="http://schemas.microsoft.com/office/powerpoint/2010/main" val="2445877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Text Box 3"/>
          <p:cNvSpPr txBox="1">
            <a:spLocks noChangeArrowheads="1"/>
          </p:cNvSpPr>
          <p:nvPr/>
        </p:nvSpPr>
        <p:spPr bwMode="auto">
          <a:xfrm>
            <a:off x="168275" y="822325"/>
            <a:ext cx="42672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spcBef>
                <a:spcPct val="50000"/>
              </a:spcBef>
            </a:pPr>
            <a:r>
              <a:rPr lang="es-ES_tradnl" sz="3200">
                <a:solidFill>
                  <a:srgbClr val="000000"/>
                </a:solidFill>
                <a:latin typeface="Tahoma" pitchFamily="34" charset="0"/>
              </a:rPr>
              <a:t>Composición de las disoluciones</a:t>
            </a:r>
          </a:p>
        </p:txBody>
      </p:sp>
      <p:sp>
        <p:nvSpPr>
          <p:cNvPr id="194564" name="AutoShape 4"/>
          <p:cNvSpPr>
            <a:spLocks/>
          </p:cNvSpPr>
          <p:nvPr/>
        </p:nvSpPr>
        <p:spPr bwMode="auto">
          <a:xfrm>
            <a:off x="4511675" y="596900"/>
            <a:ext cx="228600" cy="1600200"/>
          </a:xfrm>
          <a:prstGeom prst="leftBrace">
            <a:avLst>
              <a:gd name="adj1" fmla="val 58333"/>
              <a:gd name="adj2" fmla="val 50000"/>
            </a:avLst>
          </a:prstGeom>
          <a:noFill/>
          <a:ln w="38100">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PE" sz="2800">
              <a:solidFill>
                <a:srgbClr val="000000"/>
              </a:solidFill>
            </a:endParaRPr>
          </a:p>
        </p:txBody>
      </p:sp>
      <p:sp>
        <p:nvSpPr>
          <p:cNvPr id="194565" name="Text Box 5"/>
          <p:cNvSpPr txBox="1">
            <a:spLocks noChangeArrowheads="1"/>
          </p:cNvSpPr>
          <p:nvPr/>
        </p:nvSpPr>
        <p:spPr bwMode="auto">
          <a:xfrm>
            <a:off x="4752975" y="520700"/>
            <a:ext cx="43910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spcBef>
                <a:spcPct val="50000"/>
              </a:spcBef>
            </a:pPr>
            <a:r>
              <a:rPr lang="es-ES_tradnl" sz="2800" dirty="0">
                <a:solidFill>
                  <a:srgbClr val="000000"/>
                </a:solidFill>
                <a:latin typeface="Tahoma" pitchFamily="34" charset="0"/>
              </a:rPr>
              <a:t>-Solvente </a:t>
            </a:r>
            <a:r>
              <a:rPr lang="es-ES_tradnl" dirty="0">
                <a:solidFill>
                  <a:srgbClr val="000000"/>
                </a:solidFill>
                <a:latin typeface="Tahoma" pitchFamily="34" charset="0"/>
              </a:rPr>
              <a:t>(mayor cantidad)</a:t>
            </a:r>
          </a:p>
        </p:txBody>
      </p:sp>
      <p:sp>
        <p:nvSpPr>
          <p:cNvPr id="194566" name="Text Box 6"/>
          <p:cNvSpPr txBox="1">
            <a:spLocks noChangeArrowheads="1"/>
          </p:cNvSpPr>
          <p:nvPr/>
        </p:nvSpPr>
        <p:spPr bwMode="auto">
          <a:xfrm>
            <a:off x="4811713" y="1779588"/>
            <a:ext cx="4356100" cy="101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nSpc>
                <a:spcPct val="80000"/>
              </a:lnSpc>
              <a:spcBef>
                <a:spcPct val="50000"/>
              </a:spcBef>
            </a:pPr>
            <a:r>
              <a:rPr lang="es-ES_tradnl" sz="2800" dirty="0">
                <a:solidFill>
                  <a:srgbClr val="000000"/>
                </a:solidFill>
                <a:latin typeface="Tahoma" pitchFamily="34" charset="0"/>
              </a:rPr>
              <a:t>-Soluto </a:t>
            </a:r>
            <a:r>
              <a:rPr lang="es-ES_tradnl" sz="2600" dirty="0">
                <a:solidFill>
                  <a:srgbClr val="000000"/>
                </a:solidFill>
                <a:latin typeface="Tahoma" pitchFamily="34" charset="0"/>
              </a:rPr>
              <a:t>(menor cantidad)</a:t>
            </a:r>
          </a:p>
          <a:p>
            <a:pPr>
              <a:lnSpc>
                <a:spcPct val="80000"/>
              </a:lnSpc>
              <a:spcBef>
                <a:spcPct val="50000"/>
              </a:spcBef>
            </a:pPr>
            <a:r>
              <a:rPr lang="es-ES_tradnl" sz="2800" dirty="0">
                <a:solidFill>
                  <a:srgbClr val="000000"/>
                </a:solidFill>
                <a:latin typeface="Tahoma" pitchFamily="34" charset="0"/>
              </a:rPr>
              <a:t>  Pueden ser uno o varios</a:t>
            </a:r>
          </a:p>
        </p:txBody>
      </p:sp>
      <p:sp>
        <p:nvSpPr>
          <p:cNvPr id="194567" name="Text Box 7"/>
          <p:cNvSpPr txBox="1">
            <a:spLocks noChangeArrowheads="1"/>
          </p:cNvSpPr>
          <p:nvPr/>
        </p:nvSpPr>
        <p:spPr bwMode="auto">
          <a:xfrm>
            <a:off x="250825" y="2536825"/>
            <a:ext cx="8916988"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spcBef>
                <a:spcPct val="50000"/>
              </a:spcBef>
            </a:pPr>
            <a:r>
              <a:rPr lang="es-ES_tradnl" sz="2800" b="1" dirty="0">
                <a:solidFill>
                  <a:srgbClr val="FF0000"/>
                </a:solidFill>
                <a:latin typeface="Tahoma" pitchFamily="34" charset="0"/>
              </a:rPr>
              <a:t>CONCENTRACIÓN: </a:t>
            </a:r>
          </a:p>
          <a:p>
            <a:pPr>
              <a:lnSpc>
                <a:spcPct val="60000"/>
              </a:lnSpc>
              <a:spcBef>
                <a:spcPct val="50000"/>
              </a:spcBef>
            </a:pPr>
            <a:r>
              <a:rPr lang="es-ES_tradnl" sz="2800" dirty="0" smtClean="0">
                <a:solidFill>
                  <a:srgbClr val="000000"/>
                </a:solidFill>
                <a:latin typeface="Tahoma" pitchFamily="34" charset="0"/>
              </a:rPr>
              <a:t>Es </a:t>
            </a:r>
            <a:r>
              <a:rPr lang="es-ES_tradnl" sz="2800" dirty="0">
                <a:solidFill>
                  <a:srgbClr val="000000"/>
                </a:solidFill>
                <a:latin typeface="Tahoma" pitchFamily="34" charset="0"/>
              </a:rPr>
              <a:t>la cantidad de soluto disuelta en un disolvente.</a:t>
            </a:r>
          </a:p>
        </p:txBody>
      </p:sp>
      <p:sp>
        <p:nvSpPr>
          <p:cNvPr id="194568" name="Text Box 8"/>
          <p:cNvSpPr txBox="1">
            <a:spLocks noChangeArrowheads="1"/>
          </p:cNvSpPr>
          <p:nvPr/>
        </p:nvSpPr>
        <p:spPr bwMode="auto">
          <a:xfrm>
            <a:off x="969963" y="4799013"/>
            <a:ext cx="2382837"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a:spcBef>
                <a:spcPct val="50000"/>
              </a:spcBef>
            </a:pPr>
            <a:r>
              <a:rPr lang="es-ES_tradnl" sz="2800">
                <a:solidFill>
                  <a:srgbClr val="000000"/>
                </a:solidFill>
                <a:latin typeface="Tahoma" pitchFamily="34" charset="0"/>
              </a:rPr>
              <a:t>Unidades de concentración</a:t>
            </a:r>
          </a:p>
        </p:txBody>
      </p:sp>
      <p:sp>
        <p:nvSpPr>
          <p:cNvPr id="194569" name="AutoShape 9"/>
          <p:cNvSpPr>
            <a:spLocks/>
          </p:cNvSpPr>
          <p:nvPr/>
        </p:nvSpPr>
        <p:spPr bwMode="auto">
          <a:xfrm>
            <a:off x="3825875" y="3895725"/>
            <a:ext cx="457200" cy="2590800"/>
          </a:xfrm>
          <a:prstGeom prst="leftBrace">
            <a:avLst>
              <a:gd name="adj1" fmla="val 47222"/>
              <a:gd name="adj2" fmla="val 50000"/>
            </a:avLst>
          </a:prstGeom>
          <a:noFill/>
          <a:ln w="38100">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PE" sz="2000">
              <a:solidFill>
                <a:srgbClr val="000000"/>
              </a:solidFill>
            </a:endParaRPr>
          </a:p>
        </p:txBody>
      </p:sp>
      <p:sp>
        <p:nvSpPr>
          <p:cNvPr id="194570" name="Text Box 10"/>
          <p:cNvSpPr txBox="1">
            <a:spLocks noChangeArrowheads="1"/>
          </p:cNvSpPr>
          <p:nvPr/>
        </p:nvSpPr>
        <p:spPr bwMode="auto">
          <a:xfrm>
            <a:off x="4435475" y="4006850"/>
            <a:ext cx="3429000" cy="2690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nSpc>
                <a:spcPct val="80000"/>
              </a:lnSpc>
              <a:spcBef>
                <a:spcPct val="50000"/>
              </a:spcBef>
            </a:pPr>
            <a:r>
              <a:rPr lang="es-ES_tradnl" sz="2800" dirty="0">
                <a:solidFill>
                  <a:srgbClr val="000000"/>
                </a:solidFill>
                <a:latin typeface="Tahoma" pitchFamily="34" charset="0"/>
              </a:rPr>
              <a:t>-Molaridad.</a:t>
            </a:r>
          </a:p>
          <a:p>
            <a:pPr>
              <a:lnSpc>
                <a:spcPct val="80000"/>
              </a:lnSpc>
              <a:spcBef>
                <a:spcPct val="50000"/>
              </a:spcBef>
            </a:pPr>
            <a:r>
              <a:rPr lang="es-ES_tradnl" sz="2800" dirty="0" smtClean="0">
                <a:solidFill>
                  <a:srgbClr val="000000"/>
                </a:solidFill>
                <a:latin typeface="Tahoma" pitchFamily="34" charset="0"/>
              </a:rPr>
              <a:t>-</a:t>
            </a:r>
            <a:r>
              <a:rPr lang="es-ES_tradnl" sz="2800" dirty="0" err="1" smtClean="0">
                <a:solidFill>
                  <a:srgbClr val="000000"/>
                </a:solidFill>
                <a:latin typeface="Tahoma" pitchFamily="34" charset="0"/>
              </a:rPr>
              <a:t>Molalidad</a:t>
            </a:r>
            <a:r>
              <a:rPr lang="es-ES_tradnl" sz="2800" dirty="0">
                <a:solidFill>
                  <a:srgbClr val="000000"/>
                </a:solidFill>
                <a:latin typeface="Tahoma" pitchFamily="34" charset="0"/>
              </a:rPr>
              <a:t>.</a:t>
            </a:r>
          </a:p>
          <a:p>
            <a:pPr>
              <a:lnSpc>
                <a:spcPct val="80000"/>
              </a:lnSpc>
              <a:spcBef>
                <a:spcPct val="50000"/>
              </a:spcBef>
            </a:pPr>
            <a:r>
              <a:rPr lang="es-ES_tradnl" sz="2800" dirty="0">
                <a:solidFill>
                  <a:srgbClr val="000000"/>
                </a:solidFill>
                <a:latin typeface="Tahoma" pitchFamily="34" charset="0"/>
              </a:rPr>
              <a:t>-Fracción molar.</a:t>
            </a:r>
          </a:p>
          <a:p>
            <a:pPr>
              <a:lnSpc>
                <a:spcPct val="80000"/>
              </a:lnSpc>
              <a:spcBef>
                <a:spcPct val="50000"/>
              </a:spcBef>
            </a:pPr>
            <a:r>
              <a:rPr lang="es-ES_tradnl" sz="2800" dirty="0">
                <a:solidFill>
                  <a:srgbClr val="000000"/>
                </a:solidFill>
                <a:latin typeface="Tahoma" pitchFamily="34" charset="0"/>
              </a:rPr>
              <a:t>-Porcentaje en peso.</a:t>
            </a:r>
          </a:p>
          <a:p>
            <a:pPr>
              <a:lnSpc>
                <a:spcPct val="80000"/>
              </a:lnSpc>
              <a:spcBef>
                <a:spcPct val="50000"/>
              </a:spcBef>
            </a:pPr>
            <a:r>
              <a:rPr lang="es-ES_tradnl" sz="2800" dirty="0">
                <a:solidFill>
                  <a:srgbClr val="000000"/>
                </a:solidFill>
                <a:latin typeface="Tahoma" pitchFamily="34" charset="0"/>
              </a:rPr>
              <a:t>-Gramos por litro.</a:t>
            </a:r>
          </a:p>
        </p:txBody>
      </p:sp>
    </p:spTree>
    <p:extLst>
      <p:ext uri="{BB962C8B-B14F-4D97-AF65-F5344CB8AC3E}">
        <p14:creationId xmlns="" xmlns:p14="http://schemas.microsoft.com/office/powerpoint/2010/main" val="8968855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3"/>
                                        </p:tgtEl>
                                        <p:attrNameLst>
                                          <p:attrName>style.visibility</p:attrName>
                                        </p:attrNameLst>
                                      </p:cBhvr>
                                      <p:to>
                                        <p:strVal val="visible"/>
                                      </p:to>
                                    </p:set>
                                    <p:anim calcmode="lin" valueType="num">
                                      <p:cBhvr additive="base">
                                        <p:cTn id="7" dur="500" fill="hold"/>
                                        <p:tgtEl>
                                          <p:spTgt spid="194563"/>
                                        </p:tgtEl>
                                        <p:attrNameLst>
                                          <p:attrName>ppt_x</p:attrName>
                                        </p:attrNameLst>
                                      </p:cBhvr>
                                      <p:tavLst>
                                        <p:tav tm="0">
                                          <p:val>
                                            <p:strVal val="0-#ppt_w/2"/>
                                          </p:val>
                                        </p:tav>
                                        <p:tav tm="100000">
                                          <p:val>
                                            <p:strVal val="#ppt_x"/>
                                          </p:val>
                                        </p:tav>
                                      </p:tavLst>
                                    </p:anim>
                                    <p:anim calcmode="lin" valueType="num">
                                      <p:cBhvr additive="base">
                                        <p:cTn id="8" dur="500" fill="hold"/>
                                        <p:tgtEl>
                                          <p:spTgt spid="19456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94564"/>
                                        </p:tgtEl>
                                        <p:attrNameLst>
                                          <p:attrName>style.visibility</p:attrName>
                                        </p:attrNameLst>
                                      </p:cBhvr>
                                      <p:to>
                                        <p:strVal val="visible"/>
                                      </p:to>
                                    </p:set>
                                    <p:anim calcmode="lin" valueType="num">
                                      <p:cBhvr>
                                        <p:cTn id="13" dur="500" fill="hold"/>
                                        <p:tgtEl>
                                          <p:spTgt spid="194564"/>
                                        </p:tgtEl>
                                        <p:attrNameLst>
                                          <p:attrName>ppt_x</p:attrName>
                                        </p:attrNameLst>
                                      </p:cBhvr>
                                      <p:tavLst>
                                        <p:tav tm="0">
                                          <p:val>
                                            <p:strVal val="#ppt_x-#ppt_w/2"/>
                                          </p:val>
                                        </p:tav>
                                        <p:tav tm="100000">
                                          <p:val>
                                            <p:strVal val="#ppt_x"/>
                                          </p:val>
                                        </p:tav>
                                      </p:tavLst>
                                    </p:anim>
                                    <p:anim calcmode="lin" valueType="num">
                                      <p:cBhvr>
                                        <p:cTn id="14" dur="500" fill="hold"/>
                                        <p:tgtEl>
                                          <p:spTgt spid="194564"/>
                                        </p:tgtEl>
                                        <p:attrNameLst>
                                          <p:attrName>ppt_y</p:attrName>
                                        </p:attrNameLst>
                                      </p:cBhvr>
                                      <p:tavLst>
                                        <p:tav tm="0">
                                          <p:val>
                                            <p:strVal val="#ppt_y"/>
                                          </p:val>
                                        </p:tav>
                                        <p:tav tm="100000">
                                          <p:val>
                                            <p:strVal val="#ppt_y"/>
                                          </p:val>
                                        </p:tav>
                                      </p:tavLst>
                                    </p:anim>
                                    <p:anim calcmode="lin" valueType="num">
                                      <p:cBhvr>
                                        <p:cTn id="15" dur="500" fill="hold"/>
                                        <p:tgtEl>
                                          <p:spTgt spid="194564"/>
                                        </p:tgtEl>
                                        <p:attrNameLst>
                                          <p:attrName>ppt_w</p:attrName>
                                        </p:attrNameLst>
                                      </p:cBhvr>
                                      <p:tavLst>
                                        <p:tav tm="0">
                                          <p:val>
                                            <p:fltVal val="0"/>
                                          </p:val>
                                        </p:tav>
                                        <p:tav tm="100000">
                                          <p:val>
                                            <p:strVal val="#ppt_w"/>
                                          </p:val>
                                        </p:tav>
                                      </p:tavLst>
                                    </p:anim>
                                    <p:anim calcmode="lin" valueType="num">
                                      <p:cBhvr>
                                        <p:cTn id="16" dur="500" fill="hold"/>
                                        <p:tgtEl>
                                          <p:spTgt spid="19456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94565"/>
                                        </p:tgtEl>
                                        <p:attrNameLst>
                                          <p:attrName>style.visibility</p:attrName>
                                        </p:attrNameLst>
                                      </p:cBhvr>
                                      <p:to>
                                        <p:strVal val="visible"/>
                                      </p:to>
                                    </p:set>
                                    <p:anim calcmode="lin" valueType="num">
                                      <p:cBhvr additive="base">
                                        <p:cTn id="21" dur="500" fill="hold"/>
                                        <p:tgtEl>
                                          <p:spTgt spid="194565"/>
                                        </p:tgtEl>
                                        <p:attrNameLst>
                                          <p:attrName>ppt_x</p:attrName>
                                        </p:attrNameLst>
                                      </p:cBhvr>
                                      <p:tavLst>
                                        <p:tav tm="0">
                                          <p:val>
                                            <p:strVal val="1+#ppt_w/2"/>
                                          </p:val>
                                        </p:tav>
                                        <p:tav tm="100000">
                                          <p:val>
                                            <p:strVal val="#ppt_x"/>
                                          </p:val>
                                        </p:tav>
                                      </p:tavLst>
                                    </p:anim>
                                    <p:anim calcmode="lin" valueType="num">
                                      <p:cBhvr additive="base">
                                        <p:cTn id="22" dur="500" fill="hold"/>
                                        <p:tgtEl>
                                          <p:spTgt spid="194565"/>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94566"/>
                                        </p:tgtEl>
                                        <p:attrNameLst>
                                          <p:attrName>style.visibility</p:attrName>
                                        </p:attrNameLst>
                                      </p:cBhvr>
                                      <p:to>
                                        <p:strVal val="visible"/>
                                      </p:to>
                                    </p:set>
                                    <p:anim calcmode="lin" valueType="num">
                                      <p:cBhvr additive="base">
                                        <p:cTn id="27" dur="500" fill="hold"/>
                                        <p:tgtEl>
                                          <p:spTgt spid="194566"/>
                                        </p:tgtEl>
                                        <p:attrNameLst>
                                          <p:attrName>ppt_x</p:attrName>
                                        </p:attrNameLst>
                                      </p:cBhvr>
                                      <p:tavLst>
                                        <p:tav tm="0">
                                          <p:val>
                                            <p:strVal val="1+#ppt_w/2"/>
                                          </p:val>
                                        </p:tav>
                                        <p:tav tm="100000">
                                          <p:val>
                                            <p:strVal val="#ppt_x"/>
                                          </p:val>
                                        </p:tav>
                                      </p:tavLst>
                                    </p:anim>
                                    <p:anim calcmode="lin" valueType="num">
                                      <p:cBhvr additive="base">
                                        <p:cTn id="28" dur="500" fill="hold"/>
                                        <p:tgtEl>
                                          <p:spTgt spid="19456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528" fill="hold" grpId="0" nodeType="clickEffect">
                                  <p:stCondLst>
                                    <p:cond delay="0"/>
                                  </p:stCondLst>
                                  <p:childTnLst>
                                    <p:set>
                                      <p:cBhvr>
                                        <p:cTn id="32" dur="1" fill="hold">
                                          <p:stCondLst>
                                            <p:cond delay="0"/>
                                          </p:stCondLst>
                                        </p:cTn>
                                        <p:tgtEl>
                                          <p:spTgt spid="194567"/>
                                        </p:tgtEl>
                                        <p:attrNameLst>
                                          <p:attrName>style.visibility</p:attrName>
                                        </p:attrNameLst>
                                      </p:cBhvr>
                                      <p:to>
                                        <p:strVal val="visible"/>
                                      </p:to>
                                    </p:set>
                                    <p:anim calcmode="lin" valueType="num">
                                      <p:cBhvr>
                                        <p:cTn id="33" dur="500" fill="hold"/>
                                        <p:tgtEl>
                                          <p:spTgt spid="194567"/>
                                        </p:tgtEl>
                                        <p:attrNameLst>
                                          <p:attrName>ppt_w</p:attrName>
                                        </p:attrNameLst>
                                      </p:cBhvr>
                                      <p:tavLst>
                                        <p:tav tm="0">
                                          <p:val>
                                            <p:fltVal val="0"/>
                                          </p:val>
                                        </p:tav>
                                        <p:tav tm="100000">
                                          <p:val>
                                            <p:strVal val="#ppt_w"/>
                                          </p:val>
                                        </p:tav>
                                      </p:tavLst>
                                    </p:anim>
                                    <p:anim calcmode="lin" valueType="num">
                                      <p:cBhvr>
                                        <p:cTn id="34" dur="500" fill="hold"/>
                                        <p:tgtEl>
                                          <p:spTgt spid="194567"/>
                                        </p:tgtEl>
                                        <p:attrNameLst>
                                          <p:attrName>ppt_h</p:attrName>
                                        </p:attrNameLst>
                                      </p:cBhvr>
                                      <p:tavLst>
                                        <p:tav tm="0">
                                          <p:val>
                                            <p:fltVal val="0"/>
                                          </p:val>
                                        </p:tav>
                                        <p:tav tm="100000">
                                          <p:val>
                                            <p:strVal val="#ppt_h"/>
                                          </p:val>
                                        </p:tav>
                                      </p:tavLst>
                                    </p:anim>
                                    <p:anim calcmode="lin" valueType="num">
                                      <p:cBhvr>
                                        <p:cTn id="35" dur="500" fill="hold"/>
                                        <p:tgtEl>
                                          <p:spTgt spid="194567"/>
                                        </p:tgtEl>
                                        <p:attrNameLst>
                                          <p:attrName>ppt_x</p:attrName>
                                        </p:attrNameLst>
                                      </p:cBhvr>
                                      <p:tavLst>
                                        <p:tav tm="0">
                                          <p:val>
                                            <p:fltVal val="0.5"/>
                                          </p:val>
                                        </p:tav>
                                        <p:tav tm="100000">
                                          <p:val>
                                            <p:strVal val="#ppt_x"/>
                                          </p:val>
                                        </p:tav>
                                      </p:tavLst>
                                    </p:anim>
                                    <p:anim calcmode="lin" valueType="num">
                                      <p:cBhvr>
                                        <p:cTn id="36" dur="500" fill="hold"/>
                                        <p:tgtEl>
                                          <p:spTgt spid="194567"/>
                                        </p:tgtEl>
                                        <p:attrNameLst>
                                          <p:attrName>ppt_y</p:attrName>
                                        </p:attrNameLst>
                                      </p:cBhvr>
                                      <p:tavLst>
                                        <p:tav tm="0">
                                          <p:val>
                                            <p:fltVal val="0.5"/>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94568"/>
                                        </p:tgtEl>
                                        <p:attrNameLst>
                                          <p:attrName>style.visibility</p:attrName>
                                        </p:attrNameLst>
                                      </p:cBhvr>
                                      <p:to>
                                        <p:strVal val="visible"/>
                                      </p:to>
                                    </p:set>
                                    <p:anim calcmode="lin" valueType="num">
                                      <p:cBhvr additive="base">
                                        <p:cTn id="41" dur="500" fill="hold"/>
                                        <p:tgtEl>
                                          <p:spTgt spid="194568"/>
                                        </p:tgtEl>
                                        <p:attrNameLst>
                                          <p:attrName>ppt_x</p:attrName>
                                        </p:attrNameLst>
                                      </p:cBhvr>
                                      <p:tavLst>
                                        <p:tav tm="0">
                                          <p:val>
                                            <p:strVal val="0-#ppt_w/2"/>
                                          </p:val>
                                        </p:tav>
                                        <p:tav tm="100000">
                                          <p:val>
                                            <p:strVal val="#ppt_x"/>
                                          </p:val>
                                        </p:tav>
                                      </p:tavLst>
                                    </p:anim>
                                    <p:anim calcmode="lin" valueType="num">
                                      <p:cBhvr additive="base">
                                        <p:cTn id="42" dur="500" fill="hold"/>
                                        <p:tgtEl>
                                          <p:spTgt spid="194568"/>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grpId="0" nodeType="clickEffect">
                                  <p:stCondLst>
                                    <p:cond delay="0"/>
                                  </p:stCondLst>
                                  <p:childTnLst>
                                    <p:set>
                                      <p:cBhvr>
                                        <p:cTn id="46" dur="1" fill="hold">
                                          <p:stCondLst>
                                            <p:cond delay="0"/>
                                          </p:stCondLst>
                                        </p:cTn>
                                        <p:tgtEl>
                                          <p:spTgt spid="194569"/>
                                        </p:tgtEl>
                                        <p:attrNameLst>
                                          <p:attrName>style.visibility</p:attrName>
                                        </p:attrNameLst>
                                      </p:cBhvr>
                                      <p:to>
                                        <p:strVal val="visible"/>
                                      </p:to>
                                    </p:set>
                                    <p:anim calcmode="lin" valueType="num">
                                      <p:cBhvr>
                                        <p:cTn id="47" dur="500" fill="hold"/>
                                        <p:tgtEl>
                                          <p:spTgt spid="194569"/>
                                        </p:tgtEl>
                                        <p:attrNameLst>
                                          <p:attrName>ppt_x</p:attrName>
                                        </p:attrNameLst>
                                      </p:cBhvr>
                                      <p:tavLst>
                                        <p:tav tm="0">
                                          <p:val>
                                            <p:strVal val="#ppt_x-#ppt_w/2"/>
                                          </p:val>
                                        </p:tav>
                                        <p:tav tm="100000">
                                          <p:val>
                                            <p:strVal val="#ppt_x"/>
                                          </p:val>
                                        </p:tav>
                                      </p:tavLst>
                                    </p:anim>
                                    <p:anim calcmode="lin" valueType="num">
                                      <p:cBhvr>
                                        <p:cTn id="48" dur="500" fill="hold"/>
                                        <p:tgtEl>
                                          <p:spTgt spid="194569"/>
                                        </p:tgtEl>
                                        <p:attrNameLst>
                                          <p:attrName>ppt_y</p:attrName>
                                        </p:attrNameLst>
                                      </p:cBhvr>
                                      <p:tavLst>
                                        <p:tav tm="0">
                                          <p:val>
                                            <p:strVal val="#ppt_y"/>
                                          </p:val>
                                        </p:tav>
                                        <p:tav tm="100000">
                                          <p:val>
                                            <p:strVal val="#ppt_y"/>
                                          </p:val>
                                        </p:tav>
                                      </p:tavLst>
                                    </p:anim>
                                    <p:anim calcmode="lin" valueType="num">
                                      <p:cBhvr>
                                        <p:cTn id="49" dur="500" fill="hold"/>
                                        <p:tgtEl>
                                          <p:spTgt spid="194569"/>
                                        </p:tgtEl>
                                        <p:attrNameLst>
                                          <p:attrName>ppt_w</p:attrName>
                                        </p:attrNameLst>
                                      </p:cBhvr>
                                      <p:tavLst>
                                        <p:tav tm="0">
                                          <p:val>
                                            <p:fltVal val="0"/>
                                          </p:val>
                                        </p:tav>
                                        <p:tav tm="100000">
                                          <p:val>
                                            <p:strVal val="#ppt_w"/>
                                          </p:val>
                                        </p:tav>
                                      </p:tavLst>
                                    </p:anim>
                                    <p:anim calcmode="lin" valueType="num">
                                      <p:cBhvr>
                                        <p:cTn id="50" dur="500" fill="hold"/>
                                        <p:tgtEl>
                                          <p:spTgt spid="194569"/>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94570"/>
                                        </p:tgtEl>
                                        <p:attrNameLst>
                                          <p:attrName>style.visibility</p:attrName>
                                        </p:attrNameLst>
                                      </p:cBhvr>
                                      <p:to>
                                        <p:strVal val="visible"/>
                                      </p:to>
                                    </p:set>
                                    <p:anim calcmode="lin" valueType="num">
                                      <p:cBhvr additive="base">
                                        <p:cTn id="55" dur="500" fill="hold"/>
                                        <p:tgtEl>
                                          <p:spTgt spid="194570"/>
                                        </p:tgtEl>
                                        <p:attrNameLst>
                                          <p:attrName>ppt_x</p:attrName>
                                        </p:attrNameLst>
                                      </p:cBhvr>
                                      <p:tavLst>
                                        <p:tav tm="0">
                                          <p:val>
                                            <p:strVal val="1+#ppt_w/2"/>
                                          </p:val>
                                        </p:tav>
                                        <p:tav tm="100000">
                                          <p:val>
                                            <p:strVal val="#ppt_x"/>
                                          </p:val>
                                        </p:tav>
                                      </p:tavLst>
                                    </p:anim>
                                    <p:anim calcmode="lin" valueType="num">
                                      <p:cBhvr additive="base">
                                        <p:cTn id="56" dur="500" fill="hold"/>
                                        <p:tgtEl>
                                          <p:spTgt spid="1945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utoUpdateAnimBg="0"/>
      <p:bldP spid="194564" grpId="0" animBg="1"/>
      <p:bldP spid="194565" grpId="0" autoUpdateAnimBg="0"/>
      <p:bldP spid="194566" grpId="0" autoUpdateAnimBg="0"/>
      <p:bldP spid="194567" grpId="0" autoUpdateAnimBg="0"/>
      <p:bldP spid="194568" grpId="0" autoUpdateAnimBg="0"/>
      <p:bldP spid="194569" grpId="0" animBg="1"/>
      <p:bldP spid="19457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smtClean="0"/>
              <a:t>Unidades de Concentración</a:t>
            </a:r>
            <a:endParaRPr lang="es-PE"/>
          </a:p>
        </p:txBody>
      </p:sp>
      <p:sp>
        <p:nvSpPr>
          <p:cNvPr id="3" name="2 Marcador de contenido"/>
          <p:cNvSpPr>
            <a:spLocks noGrp="1"/>
          </p:cNvSpPr>
          <p:nvPr>
            <p:ph sz="quarter" idx="1"/>
          </p:nvPr>
        </p:nvSpPr>
        <p:spPr/>
        <p:txBody>
          <a:bodyPr/>
          <a:lstStyle/>
          <a:p>
            <a:pPr marL="0" indent="0" algn="just">
              <a:buNone/>
            </a:pPr>
            <a:r>
              <a:rPr lang="es-PE" dirty="0" smtClean="0"/>
              <a:t>La </a:t>
            </a:r>
            <a:r>
              <a:rPr lang="es-PE" dirty="0"/>
              <a:t>cantidad de soluto disuelto en cierta cantidad de solución se llama </a:t>
            </a:r>
            <a:r>
              <a:rPr lang="es-PE" b="1" dirty="0" smtClean="0"/>
              <a:t>concentración </a:t>
            </a:r>
            <a:r>
              <a:rPr lang="es-PE" dirty="0" smtClean="0"/>
              <a:t>de </a:t>
            </a:r>
            <a:r>
              <a:rPr lang="es-PE" dirty="0"/>
              <a:t>la solución. Aunque hay muchas formas de expresar una </a:t>
            </a:r>
            <a:r>
              <a:rPr lang="es-PE" dirty="0" smtClean="0"/>
              <a:t>concentración, todas </a:t>
            </a:r>
            <a:r>
              <a:rPr lang="es-PE" dirty="0"/>
              <a:t>especifican cierta cantidad de soluto en una cantidad dada de solución.</a:t>
            </a:r>
          </a:p>
        </p:txBody>
      </p:sp>
      <p:pic>
        <p:nvPicPr>
          <p:cNvPr id="1024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4149080"/>
            <a:ext cx="6727209" cy="100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00435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Unidades de Concentración</a:t>
            </a:r>
            <a:endParaRPr lang="es-PE" dirty="0"/>
          </a:p>
        </p:txBody>
      </p:sp>
      <p:sp>
        <p:nvSpPr>
          <p:cNvPr id="3" name="2 Marcador de contenido"/>
          <p:cNvSpPr>
            <a:spLocks noGrp="1"/>
          </p:cNvSpPr>
          <p:nvPr>
            <p:ph sz="quarter" idx="1"/>
          </p:nvPr>
        </p:nvSpPr>
        <p:spPr/>
        <p:txBody>
          <a:bodyPr/>
          <a:lstStyle/>
          <a:p>
            <a:pPr marL="0" indent="0">
              <a:buNone/>
            </a:pPr>
            <a:r>
              <a:rPr lang="es-PE" b="1" dirty="0">
                <a:solidFill>
                  <a:srgbClr val="122BE4"/>
                </a:solidFill>
              </a:rPr>
              <a:t>Masa porcentual</a:t>
            </a:r>
          </a:p>
          <a:p>
            <a:pPr marL="0" indent="0">
              <a:buNone/>
            </a:pPr>
            <a:r>
              <a:rPr lang="es-PE" dirty="0"/>
              <a:t>La concentración de </a:t>
            </a:r>
            <a:r>
              <a:rPr lang="es-PE" b="1" dirty="0"/>
              <a:t>masa porcentual </a:t>
            </a:r>
            <a:r>
              <a:rPr lang="es-PE" dirty="0"/>
              <a:t>(% m/m) de una solución describe la </a:t>
            </a:r>
            <a:r>
              <a:rPr lang="es-PE" dirty="0" smtClean="0"/>
              <a:t>masa del </a:t>
            </a:r>
            <a:r>
              <a:rPr lang="es-PE" dirty="0"/>
              <a:t>soluto en cada 100 gramos de solución. La masa en gramos de la solución </a:t>
            </a:r>
            <a:r>
              <a:rPr lang="es-PE" dirty="0" smtClean="0"/>
              <a:t>es la </a:t>
            </a:r>
            <a:r>
              <a:rPr lang="es-PE" dirty="0"/>
              <a:t>suma de la masa del soluto y la masa del solvente.</a:t>
            </a:r>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3789040"/>
            <a:ext cx="7718358" cy="1512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727085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Unidades de Concentración</a:t>
            </a:r>
          </a:p>
        </p:txBody>
      </p:sp>
      <p:sp>
        <p:nvSpPr>
          <p:cNvPr id="3" name="2 Marcador de contenido"/>
          <p:cNvSpPr>
            <a:spLocks noGrp="1"/>
          </p:cNvSpPr>
          <p:nvPr>
            <p:ph sz="quarter" idx="1"/>
          </p:nvPr>
        </p:nvSpPr>
        <p:spPr/>
        <p:txBody>
          <a:bodyPr/>
          <a:lstStyle/>
          <a:p>
            <a:endParaRPr lang="es-PE"/>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484784"/>
            <a:ext cx="8773627" cy="4176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129100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Unidades de Concentración</a:t>
            </a:r>
          </a:p>
        </p:txBody>
      </p:sp>
      <p:sp>
        <p:nvSpPr>
          <p:cNvPr id="3" name="2 Marcador de contenido"/>
          <p:cNvSpPr>
            <a:spLocks noGrp="1"/>
          </p:cNvSpPr>
          <p:nvPr>
            <p:ph sz="quarter" idx="1"/>
          </p:nvPr>
        </p:nvSpPr>
        <p:spPr/>
        <p:txBody>
          <a:bodyPr>
            <a:normAutofit fontScale="92500" lnSpcReduction="10000"/>
          </a:bodyPr>
          <a:lstStyle/>
          <a:p>
            <a:pPr marL="0" indent="0" algn="just">
              <a:buNone/>
            </a:pPr>
            <a:r>
              <a:rPr lang="es-PE" b="1">
                <a:solidFill>
                  <a:srgbClr val="122BE4"/>
                </a:solidFill>
              </a:rPr>
              <a:t>Volumen porcentual</a:t>
            </a:r>
          </a:p>
          <a:p>
            <a:pPr marL="0" indent="0" algn="just">
              <a:buNone/>
            </a:pPr>
            <a:r>
              <a:rPr lang="es-PE"/>
              <a:t>Puesto que los volúmenes de líquidos o gases se miden con facilidad, las </a:t>
            </a:r>
            <a:r>
              <a:rPr lang="es-PE" smtClean="0"/>
              <a:t>concentraciones de </a:t>
            </a:r>
            <a:r>
              <a:rPr lang="es-PE"/>
              <a:t>sus soluciones se expresan con frecuencia como </a:t>
            </a:r>
            <a:r>
              <a:rPr lang="es-PE" b="1"/>
              <a:t>volumen </a:t>
            </a:r>
            <a:r>
              <a:rPr lang="es-PE" b="1" smtClean="0"/>
              <a:t>porcentual </a:t>
            </a:r>
            <a:r>
              <a:rPr lang="es-PE" smtClean="0"/>
              <a:t>(% </a:t>
            </a:r>
            <a:r>
              <a:rPr lang="es-PE"/>
              <a:t>v/v). Las unidades de volumen que se usan en la razón deben ser </a:t>
            </a:r>
            <a:r>
              <a:rPr lang="es-PE" smtClean="0"/>
              <a:t>las mismas</a:t>
            </a:r>
            <a:r>
              <a:rPr lang="es-PE"/>
              <a:t>, por ejemplo, ambas en mililitros o en litros</a:t>
            </a:r>
            <a:r>
              <a:rPr lang="es-PE" smtClean="0"/>
              <a:t>.</a:t>
            </a:r>
          </a:p>
          <a:p>
            <a:pPr marL="0" indent="0" algn="just">
              <a:buNone/>
            </a:pPr>
            <a:endParaRPr lang="es-PE"/>
          </a:p>
          <a:p>
            <a:pPr marL="0" indent="0" algn="just">
              <a:buNone/>
            </a:pPr>
            <a:endParaRPr lang="es-PE"/>
          </a:p>
          <a:p>
            <a:pPr marL="0" indent="0" algn="just">
              <a:buNone/>
            </a:pPr>
            <a:r>
              <a:rPr lang="es-PE"/>
              <a:t>Un porcentaje volumen/volumen se interpreta como el volumen de soluto </a:t>
            </a:r>
            <a:r>
              <a:rPr lang="es-PE" smtClean="0"/>
              <a:t>en 100 </a:t>
            </a:r>
            <a:r>
              <a:rPr lang="es-PE"/>
              <a:t>mL de solución. En la industria vinícola, una etiqueta que dice 12% (v/v</a:t>
            </a:r>
            <a:r>
              <a:rPr lang="es-PE" smtClean="0"/>
              <a:t>) significa </a:t>
            </a:r>
            <a:r>
              <a:rPr lang="es-PE"/>
              <a:t>12 mL de alcohol en 100 mL de vino</a:t>
            </a:r>
            <a:r>
              <a:rPr lang="es-PE" smtClean="0"/>
              <a:t>.</a:t>
            </a:r>
            <a:endParaRPr lang="es-PE"/>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35695" y="3789040"/>
            <a:ext cx="5079837" cy="7200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517134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Unidades de Concentración</a:t>
            </a:r>
          </a:p>
        </p:txBody>
      </p:sp>
      <p:sp>
        <p:nvSpPr>
          <p:cNvPr id="3" name="2 Marcador de contenido"/>
          <p:cNvSpPr>
            <a:spLocks noGrp="1"/>
          </p:cNvSpPr>
          <p:nvPr>
            <p:ph sz="quarter" idx="1"/>
          </p:nvPr>
        </p:nvSpPr>
        <p:spPr>
          <a:xfrm>
            <a:off x="251520" y="1556792"/>
            <a:ext cx="8503920" cy="4572000"/>
          </a:xfrm>
        </p:spPr>
        <p:txBody>
          <a:bodyPr/>
          <a:lstStyle/>
          <a:p>
            <a:pPr marL="0" indent="0" algn="just">
              <a:buNone/>
            </a:pPr>
            <a:r>
              <a:rPr lang="es-PE" smtClean="0"/>
              <a:t>Ejem: Un </a:t>
            </a:r>
            <a:r>
              <a:rPr lang="es-PE"/>
              <a:t>estudiante preparó una solución al agregar agua a 5.0 mL de </a:t>
            </a:r>
            <a:r>
              <a:rPr lang="es-PE" smtClean="0"/>
              <a:t>etanol (</a:t>
            </a:r>
            <a:r>
              <a:rPr lang="es-PE"/>
              <a:t>C2H5OH) para dar un volumen final de 250.0 mL. ¿Cuál es el volumen </a:t>
            </a:r>
            <a:r>
              <a:rPr lang="es-PE" smtClean="0"/>
              <a:t>porcentual (% </a:t>
            </a:r>
            <a:r>
              <a:rPr lang="es-PE"/>
              <a:t>v/v) de la solución de etanol?</a:t>
            </a:r>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672" y="3284984"/>
            <a:ext cx="5328592" cy="3221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24828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Unidades de Concentración</a:t>
            </a:r>
          </a:p>
        </p:txBody>
      </p:sp>
      <p:sp>
        <p:nvSpPr>
          <p:cNvPr id="3" name="2 Marcador de contenido"/>
          <p:cNvSpPr>
            <a:spLocks noGrp="1"/>
          </p:cNvSpPr>
          <p:nvPr>
            <p:ph sz="quarter" idx="1"/>
          </p:nvPr>
        </p:nvSpPr>
        <p:spPr>
          <a:xfrm>
            <a:off x="301752" y="1527048"/>
            <a:ext cx="3550168" cy="4572000"/>
          </a:xfrm>
        </p:spPr>
        <p:txBody>
          <a:bodyPr/>
          <a:lstStyle/>
          <a:p>
            <a:pPr marL="0" indent="0">
              <a:buNone/>
            </a:pPr>
            <a:r>
              <a:rPr lang="es-PE"/>
              <a:t>Un ungüento antibiótico tiene 3.5% (m/m) de </a:t>
            </a:r>
            <a:r>
              <a:rPr lang="es-PE" smtClean="0"/>
              <a:t>neomicina</a:t>
            </a:r>
            <a:r>
              <a:rPr lang="es-PE"/>
              <a:t>. ¿Cuántos gramos </a:t>
            </a:r>
            <a:r>
              <a:rPr lang="es-PE" smtClean="0"/>
              <a:t>de neomicina </a:t>
            </a:r>
            <a:r>
              <a:rPr lang="es-PE"/>
              <a:t>hay en un tubo que contiene 64 gramos de ungüento?</a:t>
            </a:r>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51920" y="1124744"/>
            <a:ext cx="5292080" cy="540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24074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dirty="0" smtClean="0"/>
              <a:t>Solución</a:t>
            </a:r>
            <a:endParaRPr lang="es-PE" dirty="0"/>
          </a:p>
        </p:txBody>
      </p:sp>
      <p:sp>
        <p:nvSpPr>
          <p:cNvPr id="3" name="2 Marcador de contenido"/>
          <p:cNvSpPr>
            <a:spLocks noGrp="1"/>
          </p:cNvSpPr>
          <p:nvPr>
            <p:ph sz="quarter" idx="1"/>
          </p:nvPr>
        </p:nvSpPr>
        <p:spPr>
          <a:xfrm>
            <a:off x="301752" y="1527048"/>
            <a:ext cx="8503920" cy="4782272"/>
          </a:xfrm>
        </p:spPr>
        <p:txBody>
          <a:bodyPr>
            <a:normAutofit fontScale="92500" lnSpcReduction="10000"/>
          </a:bodyPr>
          <a:lstStyle/>
          <a:p>
            <a:pPr marL="0" indent="0" algn="just">
              <a:buNone/>
            </a:pPr>
            <a:r>
              <a:rPr lang="es-PE" dirty="0" smtClean="0"/>
              <a:t>Una </a:t>
            </a:r>
            <a:r>
              <a:rPr lang="es-PE" b="1" dirty="0"/>
              <a:t>solución </a:t>
            </a:r>
            <a:r>
              <a:rPr lang="es-PE" dirty="0"/>
              <a:t>es una mezcla en la que una sustancia llamada </a:t>
            </a:r>
            <a:r>
              <a:rPr lang="es-PE" b="1" dirty="0"/>
              <a:t>soluto </a:t>
            </a:r>
            <a:r>
              <a:rPr lang="es-PE" dirty="0"/>
              <a:t>se </a:t>
            </a:r>
            <a:r>
              <a:rPr lang="es-PE" dirty="0" smtClean="0"/>
              <a:t>dispersa  uniformemente </a:t>
            </a:r>
            <a:r>
              <a:rPr lang="es-PE" dirty="0"/>
              <a:t>en otra sustancia llamada </a:t>
            </a:r>
            <a:r>
              <a:rPr lang="es-PE" b="1" dirty="0"/>
              <a:t>solvente</a:t>
            </a:r>
            <a:r>
              <a:rPr lang="es-PE" dirty="0"/>
              <a:t>. Puesto que el soluto y el </a:t>
            </a:r>
            <a:r>
              <a:rPr lang="es-PE" dirty="0" smtClean="0"/>
              <a:t>solvente </a:t>
            </a:r>
            <a:r>
              <a:rPr lang="es-PE" dirty="0" smtClean="0">
                <a:solidFill>
                  <a:srgbClr val="FF0000"/>
                </a:solidFill>
              </a:rPr>
              <a:t>no </a:t>
            </a:r>
            <a:r>
              <a:rPr lang="es-PE" dirty="0">
                <a:solidFill>
                  <a:srgbClr val="FF0000"/>
                </a:solidFill>
              </a:rPr>
              <a:t>reaccionan </a:t>
            </a:r>
            <a:r>
              <a:rPr lang="es-PE" dirty="0"/>
              <a:t>uno con otro, se pueden mezclar en proporciones variables</a:t>
            </a:r>
            <a:r>
              <a:rPr lang="es-PE" dirty="0" smtClean="0"/>
              <a:t>.</a:t>
            </a:r>
          </a:p>
          <a:p>
            <a:pPr marL="0" indent="0" algn="just">
              <a:buNone/>
            </a:pPr>
            <a:endParaRPr lang="es-PE" dirty="0"/>
          </a:p>
          <a:p>
            <a:pPr marL="0" indent="0" algn="just">
              <a:buNone/>
            </a:pPr>
            <a:r>
              <a:rPr lang="es-PE" dirty="0"/>
              <a:t>Un poco de sal disuelta en agua sabe ligeramente salada. Cuando se agrega </a:t>
            </a:r>
            <a:r>
              <a:rPr lang="es-PE" dirty="0" smtClean="0"/>
              <a:t>más sal</a:t>
            </a:r>
            <a:r>
              <a:rPr lang="es-PE" dirty="0"/>
              <a:t>, el agua sabe más salada. El soluto (en este caso sal) es la sustancia </a:t>
            </a:r>
            <a:r>
              <a:rPr lang="es-PE" dirty="0" smtClean="0"/>
              <a:t>presente en </a:t>
            </a:r>
            <a:r>
              <a:rPr lang="es-PE" dirty="0"/>
              <a:t>la cantidad más pequeña, mientras que el solvente (en este caso agua) está </a:t>
            </a:r>
            <a:r>
              <a:rPr lang="es-PE" dirty="0" smtClean="0"/>
              <a:t>presente en </a:t>
            </a:r>
            <a:r>
              <a:rPr lang="es-PE" dirty="0"/>
              <a:t>mayor cantidad. En una solución, las partículas del soluto se </a:t>
            </a:r>
            <a:r>
              <a:rPr lang="es-PE" dirty="0" smtClean="0"/>
              <a:t>dispersan de </a:t>
            </a:r>
            <a:r>
              <a:rPr lang="es-PE" dirty="0"/>
              <a:t>modo uniforme entre las moléculas del solvente </a:t>
            </a:r>
            <a:r>
              <a:rPr lang="es-PE" dirty="0" smtClean="0"/>
              <a:t>.</a:t>
            </a:r>
            <a:endParaRPr lang="es-PE" dirty="0"/>
          </a:p>
        </p:txBody>
      </p:sp>
    </p:spTree>
    <p:extLst>
      <p:ext uri="{BB962C8B-B14F-4D97-AF65-F5344CB8AC3E}">
        <p14:creationId xmlns="" xmlns:p14="http://schemas.microsoft.com/office/powerpoint/2010/main" val="4251168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01752" y="228600"/>
            <a:ext cx="5854424" cy="758952"/>
          </a:xfrm>
        </p:spPr>
        <p:txBody>
          <a:bodyPr/>
          <a:lstStyle/>
          <a:p>
            <a:r>
              <a:rPr lang="es-PE" smtClean="0"/>
              <a:t>Molaridad</a:t>
            </a:r>
            <a:endParaRPr lang="es-PE"/>
          </a:p>
        </p:txBody>
      </p:sp>
      <p:sp>
        <p:nvSpPr>
          <p:cNvPr id="3" name="2 Marcador de contenido"/>
          <p:cNvSpPr>
            <a:spLocks noGrp="1"/>
          </p:cNvSpPr>
          <p:nvPr>
            <p:ph sz="quarter" idx="1"/>
          </p:nvPr>
        </p:nvSpPr>
        <p:spPr>
          <a:xfrm>
            <a:off x="301752" y="1527048"/>
            <a:ext cx="6070448" cy="1757936"/>
          </a:xfrm>
        </p:spPr>
        <p:txBody>
          <a:bodyPr>
            <a:normAutofit fontScale="85000" lnSpcReduction="10000"/>
          </a:bodyPr>
          <a:lstStyle/>
          <a:p>
            <a:pPr marL="0" indent="0" algn="just">
              <a:buNone/>
            </a:pPr>
            <a:r>
              <a:rPr lang="es-PE" b="1" smtClean="0"/>
              <a:t>Molaridad </a:t>
            </a:r>
            <a:r>
              <a:rPr lang="es-PE" b="1"/>
              <a:t>(M)</a:t>
            </a:r>
            <a:r>
              <a:rPr lang="es-PE"/>
              <a:t>, una concentración que establece el número </a:t>
            </a:r>
            <a:r>
              <a:rPr lang="es-PE" smtClean="0"/>
              <a:t>de moles </a:t>
            </a:r>
            <a:r>
              <a:rPr lang="es-PE"/>
              <a:t>de soluto en exactamente 1 litro de solución. La molaridad de una </a:t>
            </a:r>
            <a:r>
              <a:rPr lang="es-PE" smtClean="0"/>
              <a:t>solución se </a:t>
            </a:r>
            <a:r>
              <a:rPr lang="es-PE"/>
              <a:t>calcula al conocer los moles de soluto y el volumen de solución.</a:t>
            </a:r>
          </a:p>
        </p:txBody>
      </p:sp>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7231" y="3512126"/>
            <a:ext cx="5706937" cy="9222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77231" y="4653136"/>
            <a:ext cx="8519094" cy="1978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72200" y="137537"/>
            <a:ext cx="2524125" cy="45155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64779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pPr marL="0" indent="0" algn="just">
              <a:buNone/>
            </a:pPr>
            <a:r>
              <a:rPr lang="es-PE"/>
              <a:t>¿Cuántos gramos de KCl necesitarías pesar para preparar 0.250 L de una </a:t>
            </a:r>
            <a:r>
              <a:rPr lang="es-PE" smtClean="0"/>
              <a:t>solución de </a:t>
            </a:r>
            <a:r>
              <a:rPr lang="es-PE"/>
              <a:t>2.00 M de KCl?</a:t>
            </a:r>
          </a:p>
        </p:txBody>
      </p:sp>
      <p:pic>
        <p:nvPicPr>
          <p:cNvPr id="1741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9129" y="2492896"/>
            <a:ext cx="4516888"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16017" y="2492896"/>
            <a:ext cx="4176463" cy="39604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297511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Fracción molar (</a:t>
            </a:r>
            <a:r>
              <a:rPr lang="es-PE" b="1" i="1"/>
              <a:t>X</a:t>
            </a:r>
            <a:r>
              <a:rPr lang="es-PE" b="1"/>
              <a:t>)</a:t>
            </a:r>
            <a:endParaRPr lang="es-PE"/>
          </a:p>
        </p:txBody>
      </p:sp>
      <p:sp>
        <p:nvSpPr>
          <p:cNvPr id="3" name="2 Marcador de contenido"/>
          <p:cNvSpPr>
            <a:spLocks noGrp="1"/>
          </p:cNvSpPr>
          <p:nvPr>
            <p:ph sz="quarter" idx="1"/>
          </p:nvPr>
        </p:nvSpPr>
        <p:spPr/>
        <p:txBody>
          <a:bodyPr/>
          <a:lstStyle/>
          <a:p>
            <a:pPr marL="0" indent="0" algn="just">
              <a:buNone/>
            </a:pPr>
            <a:r>
              <a:rPr lang="es-PE" smtClean="0"/>
              <a:t>La </a:t>
            </a:r>
            <a:r>
              <a:rPr lang="es-PE"/>
              <a:t>fracción molar (</a:t>
            </a:r>
            <a:r>
              <a:rPr lang="es-PE" i="1"/>
              <a:t>X</a:t>
            </a:r>
            <a:r>
              <a:rPr lang="es-PE"/>
              <a:t>) de cualquier componente en una </a:t>
            </a:r>
            <a:r>
              <a:rPr lang="es-PE" smtClean="0"/>
              <a:t>disolución está </a:t>
            </a:r>
            <a:r>
              <a:rPr lang="es-PE"/>
              <a:t>dada por los moles del componente divididos entre el los moles totales </a:t>
            </a:r>
            <a:r>
              <a:rPr lang="es-PE" smtClean="0"/>
              <a:t>que constituyen </a:t>
            </a:r>
            <a:r>
              <a:rPr lang="es-PE"/>
              <a:t>la disolución (incluido el disolvente):</a:t>
            </a:r>
          </a:p>
        </p:txBody>
      </p:sp>
      <p:pic>
        <p:nvPicPr>
          <p:cNvPr id="2253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3015" y="3302081"/>
            <a:ext cx="7996842" cy="9050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6935" y="4386263"/>
            <a:ext cx="8002921" cy="1914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84673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p:txBody>
          <a:bodyPr/>
          <a:lstStyle/>
          <a:p>
            <a:pPr algn="just"/>
            <a:r>
              <a:rPr lang="es-MX"/>
              <a:t>La </a:t>
            </a:r>
            <a:r>
              <a:rPr lang="es-MX" i="1">
                <a:solidFill>
                  <a:srgbClr val="FF0000"/>
                </a:solidFill>
              </a:rPr>
              <a:t>molalidad</a:t>
            </a:r>
            <a:r>
              <a:rPr lang="es-MX"/>
              <a:t> es el número de moles de soluto </a:t>
            </a:r>
            <a:r>
              <a:rPr lang="es-MX" smtClean="0"/>
              <a:t>disueltas </a:t>
            </a:r>
            <a:r>
              <a:rPr lang="es-MX"/>
              <a:t>en un kg de solvente:</a:t>
            </a:r>
          </a:p>
          <a:p>
            <a:pPr>
              <a:buFont typeface="Wingdings" pitchFamily="2" charset="2"/>
              <a:buNone/>
            </a:pPr>
            <a:endParaRPr lang="es-MX"/>
          </a:p>
          <a:p>
            <a:pPr algn="ctr">
              <a:buFont typeface="Wingdings" pitchFamily="2" charset="2"/>
              <a:buNone/>
            </a:pPr>
            <a:r>
              <a:rPr lang="es-MX" sz="2400"/>
              <a:t>Molalidad = </a:t>
            </a:r>
            <a:r>
              <a:rPr lang="es-MX" sz="2400" u="sng"/>
              <a:t>moles de soluto</a:t>
            </a:r>
            <a:r>
              <a:rPr lang="es-MX" sz="2400"/>
              <a:t> </a:t>
            </a:r>
          </a:p>
          <a:p>
            <a:pPr algn="ctr">
              <a:buFont typeface="Wingdings" pitchFamily="2" charset="2"/>
              <a:buNone/>
            </a:pPr>
            <a:r>
              <a:rPr lang="es-MX" sz="2400"/>
              <a:t>                             masa de disolvente (kg) </a:t>
            </a:r>
          </a:p>
          <a:p>
            <a:pPr>
              <a:buFont typeface="Wingdings" pitchFamily="2" charset="2"/>
              <a:buNone/>
            </a:pPr>
            <a:endParaRPr lang="es-ES" sz="2400"/>
          </a:p>
        </p:txBody>
      </p:sp>
      <p:sp>
        <p:nvSpPr>
          <p:cNvPr id="4" name="1 Título"/>
          <p:cNvSpPr>
            <a:spLocks noGrp="1"/>
          </p:cNvSpPr>
          <p:nvPr>
            <p:ph type="title"/>
          </p:nvPr>
        </p:nvSpPr>
        <p:spPr>
          <a:xfrm>
            <a:off x="301752" y="228600"/>
            <a:ext cx="8534400" cy="758952"/>
          </a:xfrm>
        </p:spPr>
        <p:txBody>
          <a:bodyPr/>
          <a:lstStyle/>
          <a:p>
            <a:r>
              <a:rPr lang="es-PE"/>
              <a:t>Unidades de Concentración</a:t>
            </a:r>
          </a:p>
        </p:txBody>
      </p:sp>
    </p:spTree>
    <p:extLst>
      <p:ext uri="{BB962C8B-B14F-4D97-AF65-F5344CB8AC3E}">
        <p14:creationId xmlns="" xmlns:p14="http://schemas.microsoft.com/office/powerpoint/2010/main" val="1408617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CuadroTexto"/>
          <p:cNvSpPr txBox="1"/>
          <p:nvPr/>
        </p:nvSpPr>
        <p:spPr>
          <a:xfrm>
            <a:off x="2451482" y="1778656"/>
            <a:ext cx="3816424" cy="864096"/>
          </a:xfrm>
          <a:prstGeom prst="rect">
            <a:avLst/>
          </a:prstGeom>
          <a:ln>
            <a:solidFill>
              <a:srgbClr val="00B0F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s-CO" dirty="0"/>
          </a:p>
        </p:txBody>
      </p:sp>
      <p:sp>
        <p:nvSpPr>
          <p:cNvPr id="4" name="3 CuadroTexto"/>
          <p:cNvSpPr txBox="1"/>
          <p:nvPr/>
        </p:nvSpPr>
        <p:spPr>
          <a:xfrm>
            <a:off x="323528" y="758952"/>
            <a:ext cx="8341429" cy="1015663"/>
          </a:xfrm>
          <a:prstGeom prst="rect">
            <a:avLst/>
          </a:prstGeom>
          <a:noFill/>
        </p:spPr>
        <p:txBody>
          <a:bodyPr wrap="square" rtlCol="0">
            <a:spAutoFit/>
          </a:bodyPr>
          <a:lstStyle/>
          <a:p>
            <a:pPr algn="just"/>
            <a:r>
              <a:rPr lang="es-CO" sz="2000" b="1" dirty="0"/>
              <a:t>Normalidad </a:t>
            </a:r>
            <a:r>
              <a:rPr lang="es-CO" sz="2000" dirty="0"/>
              <a:t>(</a:t>
            </a:r>
            <a:r>
              <a:rPr lang="es-CO" sz="2000" b="1" dirty="0"/>
              <a:t>N</a:t>
            </a:r>
            <a:r>
              <a:rPr lang="es-CO" sz="2000" dirty="0"/>
              <a:t>): relaciona el </a:t>
            </a:r>
            <a:r>
              <a:rPr lang="es-CO" sz="2000" b="1" dirty="0"/>
              <a:t>número de equivalentes gramo o equivalentes químicos de un soluto con la cantidad de solución</a:t>
            </a:r>
            <a:r>
              <a:rPr lang="es-CO" sz="2000" dirty="0"/>
              <a:t>, en litros. Se</a:t>
            </a:r>
            <a:r>
              <a:rPr lang="es-CO" sz="2000" b="1" dirty="0"/>
              <a:t> </a:t>
            </a:r>
            <a:r>
              <a:rPr lang="es-CO" sz="2000" dirty="0"/>
              <a:t>expresa como</a:t>
            </a:r>
            <a:r>
              <a:rPr lang="es-CO" sz="2000" dirty="0" smtClean="0"/>
              <a:t>:</a:t>
            </a:r>
            <a:endParaRPr lang="es-CO" sz="2000" dirty="0"/>
          </a:p>
        </p:txBody>
      </p:sp>
      <p:pic>
        <p:nvPicPr>
          <p:cNvPr id="593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42383" y="1974220"/>
            <a:ext cx="3590925" cy="504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93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806209" y="2485271"/>
            <a:ext cx="1885950" cy="3581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1 CuadroTexto"/>
          <p:cNvSpPr txBox="1"/>
          <p:nvPr/>
        </p:nvSpPr>
        <p:spPr>
          <a:xfrm>
            <a:off x="611560" y="2989327"/>
            <a:ext cx="5656346" cy="1938992"/>
          </a:xfrm>
          <a:prstGeom prst="rect">
            <a:avLst/>
          </a:prstGeom>
          <a:noFill/>
        </p:spPr>
        <p:txBody>
          <a:bodyPr wrap="square" rtlCol="0">
            <a:spAutoFit/>
          </a:bodyPr>
          <a:lstStyle/>
          <a:p>
            <a:pPr algn="just"/>
            <a:r>
              <a:rPr lang="es-CO" sz="2000" dirty="0"/>
              <a:t>El concepto de equivalente gramo o equivalente químico ha sido desarrollado especialmente para referirse a ácidos y bases. </a:t>
            </a:r>
            <a:endParaRPr lang="es-CO" sz="2000" dirty="0" smtClean="0"/>
          </a:p>
          <a:p>
            <a:pPr algn="just"/>
            <a:r>
              <a:rPr lang="es-CO" sz="2000" dirty="0" smtClean="0"/>
              <a:t>Así</a:t>
            </a:r>
            <a:r>
              <a:rPr lang="es-CO" sz="2000" dirty="0"/>
              <a:t>, un equivalente gramo es la masa de sustancia (ácido o base) capaz de producir un mol de iones </a:t>
            </a:r>
            <a:r>
              <a:rPr lang="es-CO" sz="2000" dirty="0" smtClean="0"/>
              <a:t>H</a:t>
            </a:r>
            <a:r>
              <a:rPr lang="es-CO" sz="2000" baseline="64000" dirty="0" smtClean="0"/>
              <a:t>+</a:t>
            </a:r>
            <a:r>
              <a:rPr lang="es-CO" sz="2000" dirty="0" smtClean="0"/>
              <a:t> </a:t>
            </a:r>
            <a:r>
              <a:rPr lang="es-CO" sz="2000" dirty="0"/>
              <a:t>o </a:t>
            </a:r>
            <a:r>
              <a:rPr lang="es-CO" sz="2000" dirty="0" smtClean="0"/>
              <a:t>OH</a:t>
            </a:r>
            <a:r>
              <a:rPr lang="es-CO" sz="2000" baseline="68000" dirty="0" smtClean="0"/>
              <a:t>-</a:t>
            </a:r>
            <a:r>
              <a:rPr lang="es-CO" sz="2000" dirty="0" smtClean="0"/>
              <a:t>, </a:t>
            </a:r>
            <a:r>
              <a:rPr lang="es-CO" sz="2000" dirty="0"/>
              <a:t>según el caso</a:t>
            </a:r>
            <a:r>
              <a:rPr lang="es-CO" sz="2000" dirty="0" smtClean="0"/>
              <a:t>.</a:t>
            </a:r>
            <a:endParaRPr lang="es-CO" sz="2000" dirty="0"/>
          </a:p>
        </p:txBody>
      </p:sp>
      <p:pic>
        <p:nvPicPr>
          <p:cNvPr id="5939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75318" y="5164432"/>
            <a:ext cx="2952328" cy="6042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9397"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43191" y="5884266"/>
            <a:ext cx="2875259" cy="59380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1 Título"/>
          <p:cNvSpPr txBox="1">
            <a:spLocks/>
          </p:cNvSpPr>
          <p:nvPr/>
        </p:nvSpPr>
        <p:spPr>
          <a:xfrm>
            <a:off x="323528" y="88488"/>
            <a:ext cx="8534400" cy="758952"/>
          </a:xfrm>
          <a:prstGeom prst="rect">
            <a:avLst/>
          </a:prstGeom>
        </p:spPr>
        <p:txBody>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s-PE" smtClean="0"/>
              <a:t>Unidades de Concentración</a:t>
            </a:r>
            <a:endParaRPr lang="es-PE"/>
          </a:p>
        </p:txBody>
      </p:sp>
    </p:spTree>
    <p:extLst>
      <p:ext uri="{BB962C8B-B14F-4D97-AF65-F5344CB8AC3E}">
        <p14:creationId xmlns="" xmlns:p14="http://schemas.microsoft.com/office/powerpoint/2010/main" val="1911317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Diluciones</a:t>
            </a:r>
          </a:p>
        </p:txBody>
      </p:sp>
      <p:sp>
        <p:nvSpPr>
          <p:cNvPr id="3" name="2 Marcador de contenido"/>
          <p:cNvSpPr>
            <a:spLocks noGrp="1"/>
          </p:cNvSpPr>
          <p:nvPr>
            <p:ph sz="quarter" idx="1"/>
          </p:nvPr>
        </p:nvSpPr>
        <p:spPr>
          <a:xfrm>
            <a:off x="301752" y="1527048"/>
            <a:ext cx="8503920" cy="2622032"/>
          </a:xfrm>
        </p:spPr>
        <p:txBody>
          <a:bodyPr>
            <a:normAutofit fontScale="92500" lnSpcReduction="10000"/>
          </a:bodyPr>
          <a:lstStyle/>
          <a:p>
            <a:pPr marL="0" indent="0" algn="just">
              <a:buNone/>
            </a:pPr>
            <a:r>
              <a:rPr lang="es-PE"/>
              <a:t>En química, con frecuencia necesitamos preparar una solución diluida a partir </a:t>
            </a:r>
            <a:r>
              <a:rPr lang="es-PE" smtClean="0"/>
              <a:t>de una </a:t>
            </a:r>
            <a:r>
              <a:rPr lang="es-PE"/>
              <a:t>solución más concentrada. En un proceso llamado </a:t>
            </a:r>
            <a:r>
              <a:rPr lang="es-PE" b="1"/>
              <a:t>dilución</a:t>
            </a:r>
            <a:r>
              <a:rPr lang="es-PE"/>
              <a:t>, agregamos </a:t>
            </a:r>
            <a:r>
              <a:rPr lang="es-PE" smtClean="0"/>
              <a:t>agua u </a:t>
            </a:r>
            <a:r>
              <a:rPr lang="es-PE"/>
              <a:t>otro disolvente a una solución para hacer un volumen mayor. Por ejemplo, </a:t>
            </a:r>
            <a:r>
              <a:rPr lang="es-PE" smtClean="0"/>
              <a:t>puedes preparar </a:t>
            </a:r>
            <a:r>
              <a:rPr lang="es-PE"/>
              <a:t>jugo de naranja al agregar tres latas de agua a la lata original de </a:t>
            </a:r>
            <a:r>
              <a:rPr lang="es-PE" smtClean="0"/>
              <a:t>jugo de </a:t>
            </a:r>
            <a:r>
              <a:rPr lang="es-PE"/>
              <a:t>naranja concentrado.</a:t>
            </a:r>
          </a:p>
        </p:txBody>
      </p:sp>
      <p:pic>
        <p:nvPicPr>
          <p:cNvPr id="184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187624" y="4005064"/>
            <a:ext cx="7128792"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5103533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Diluciones</a:t>
            </a:r>
            <a:endParaRPr lang="es-PE"/>
          </a:p>
        </p:txBody>
      </p:sp>
      <p:sp>
        <p:nvSpPr>
          <p:cNvPr id="3" name="2 Marcador de contenido"/>
          <p:cNvSpPr>
            <a:spLocks noGrp="1"/>
          </p:cNvSpPr>
          <p:nvPr>
            <p:ph sz="quarter" idx="1"/>
          </p:nvPr>
        </p:nvSpPr>
        <p:spPr/>
        <p:txBody>
          <a:bodyPr/>
          <a:lstStyle/>
          <a:p>
            <a:pPr marL="0" indent="0" algn="just">
              <a:buNone/>
            </a:pPr>
            <a:r>
              <a:rPr lang="es-PE"/>
              <a:t>Agregar agua a una solución aumenta el volumen y reduce la </a:t>
            </a:r>
            <a:r>
              <a:rPr lang="es-PE" smtClean="0"/>
              <a:t>concentración del </a:t>
            </a:r>
            <a:r>
              <a:rPr lang="es-PE"/>
              <a:t>soluto. La solución se diluyó. Sin embargo, el número de moles de soluto no</a:t>
            </a:r>
          </a:p>
          <a:p>
            <a:pPr marL="0" indent="0" algn="just">
              <a:buNone/>
            </a:pPr>
            <a:r>
              <a:rPr lang="es-PE"/>
              <a:t>cambia, sólo el volumen de la solución</a:t>
            </a:r>
            <a:r>
              <a:rPr lang="es-PE" smtClean="0"/>
              <a:t>.</a:t>
            </a:r>
          </a:p>
          <a:p>
            <a:pPr marL="0" indent="0" algn="just">
              <a:buNone/>
            </a:pPr>
            <a:endParaRPr lang="es-PE"/>
          </a:p>
          <a:p>
            <a:pPr marL="0" indent="0" algn="just">
              <a:buNone/>
            </a:pPr>
            <a:endParaRPr lang="es-PE" smtClean="0"/>
          </a:p>
          <a:p>
            <a:pPr marL="0" indent="0">
              <a:buNone/>
            </a:pPr>
            <a:r>
              <a:rPr lang="es-PE"/>
              <a:t>Sabemos, a partir del conocimiento de molaridad, que los moles de soluto se </a:t>
            </a:r>
            <a:r>
              <a:rPr lang="es-PE" smtClean="0"/>
              <a:t>obtienen del </a:t>
            </a:r>
            <a:r>
              <a:rPr lang="es-PE"/>
              <a:t>volumen y la molaridad.</a:t>
            </a:r>
          </a:p>
        </p:txBody>
      </p:sp>
      <p:pic>
        <p:nvPicPr>
          <p:cNvPr id="194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3429000"/>
            <a:ext cx="5115362" cy="710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95736" y="5445224"/>
            <a:ext cx="6217891" cy="79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366630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a:grpSpLocks/>
          </p:cNvGrpSpPr>
          <p:nvPr/>
        </p:nvGrpSpPr>
        <p:grpSpPr bwMode="auto">
          <a:xfrm>
            <a:off x="0" y="0"/>
            <a:ext cx="3368584" cy="719138"/>
            <a:chOff x="83" y="-63"/>
            <a:chExt cx="1675" cy="453"/>
          </a:xfrm>
        </p:grpSpPr>
        <p:sp>
          <p:nvSpPr>
            <p:cNvPr id="20495" name="37 Rectángulo redondeado"/>
            <p:cNvSpPr>
              <a:spLocks noChangeArrowheads="1"/>
            </p:cNvSpPr>
            <p:nvPr/>
          </p:nvSpPr>
          <p:spPr bwMode="auto">
            <a:xfrm>
              <a:off x="83" y="-63"/>
              <a:ext cx="1675" cy="453"/>
            </a:xfrm>
            <a:prstGeom prst="roundRect">
              <a:avLst>
                <a:gd name="adj" fmla="val 16667"/>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s-CL" altLang="es-CL">
                <a:latin typeface="+mj-lt"/>
              </a:endParaRPr>
            </a:p>
          </p:txBody>
        </p:sp>
        <p:sp>
          <p:nvSpPr>
            <p:cNvPr id="20496" name="38 CuadroTexto"/>
            <p:cNvSpPr txBox="1">
              <a:spLocks noChangeArrowheads="1"/>
            </p:cNvSpPr>
            <p:nvPr/>
          </p:nvSpPr>
          <p:spPr bwMode="auto">
            <a:xfrm>
              <a:off x="160" y="4"/>
              <a:ext cx="926"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ES_tradnl" altLang="es-CL" sz="2800" b="1" dirty="0" smtClean="0">
                  <a:latin typeface="+mj-lt"/>
                </a:rPr>
                <a:t> </a:t>
              </a:r>
              <a:r>
                <a:rPr lang="es-ES_tradnl" altLang="es-CL" sz="2800" b="1" dirty="0">
                  <a:latin typeface="+mj-lt"/>
                </a:rPr>
                <a:t>Dilución</a:t>
              </a:r>
              <a:endParaRPr lang="es-CL" altLang="es-CL" sz="2800" b="1" dirty="0">
                <a:latin typeface="+mj-lt"/>
              </a:endParaRPr>
            </a:p>
          </p:txBody>
        </p:sp>
      </p:grpSp>
      <p:sp>
        <p:nvSpPr>
          <p:cNvPr id="1030" name="17 Rectángulo"/>
          <p:cNvSpPr>
            <a:spLocks noChangeArrowheads="1"/>
          </p:cNvSpPr>
          <p:nvPr/>
        </p:nvSpPr>
        <p:spPr bwMode="auto">
          <a:xfrm>
            <a:off x="71438" y="714375"/>
            <a:ext cx="885825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indent="-65088"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algn="just" eaLnBrk="1" hangingPunct="1"/>
            <a:r>
              <a:rPr lang="es-MX" altLang="es-CL" sz="2000" dirty="0">
                <a:latin typeface="+mj-lt"/>
              </a:rPr>
              <a:t>Es el procedimiento que se sigue para preparar una disolución menos concentrada a partir de una más concentrada.</a:t>
            </a:r>
            <a:endParaRPr lang="es-ES" altLang="es-CL" sz="2000" dirty="0">
              <a:latin typeface="+mj-lt"/>
            </a:endParaRPr>
          </a:p>
        </p:txBody>
      </p:sp>
      <p:sp>
        <p:nvSpPr>
          <p:cNvPr id="1034" name="22 Rectángulo"/>
          <p:cNvSpPr>
            <a:spLocks noChangeArrowheads="1"/>
          </p:cNvSpPr>
          <p:nvPr/>
        </p:nvSpPr>
        <p:spPr bwMode="auto">
          <a:xfrm>
            <a:off x="179388" y="2320925"/>
            <a:ext cx="6480175" cy="132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indent="-65088"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lvl="1" algn="just" eaLnBrk="1" hangingPunct="1"/>
            <a:r>
              <a:rPr lang="es-MX" altLang="es-CL" sz="2000">
                <a:latin typeface="+mj-lt"/>
              </a:rPr>
              <a:t>Al efectuar un proceso de dilución, agregando más disolvente a una cantidad dada de la disolución concentrada, su concentración cambia (disminuye) sin que cambie el número de moles de soluto.</a:t>
            </a:r>
            <a:endParaRPr lang="es-ES" altLang="es-CL" sz="2000">
              <a:latin typeface="+mj-lt"/>
            </a:endParaRPr>
          </a:p>
        </p:txBody>
      </p:sp>
      <p:sp>
        <p:nvSpPr>
          <p:cNvPr id="29" name="Text Box 8"/>
          <p:cNvSpPr txBox="1">
            <a:spLocks noChangeArrowheads="1"/>
          </p:cNvSpPr>
          <p:nvPr/>
        </p:nvSpPr>
        <p:spPr bwMode="auto">
          <a:xfrm>
            <a:off x="285750" y="6072188"/>
            <a:ext cx="8643938" cy="369887"/>
          </a:xfrm>
          <a:prstGeom prst="rect">
            <a:avLst/>
          </a:prstGeom>
          <a:solidFill>
            <a:schemeClr val="accent2">
              <a:alpha val="25098"/>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CL" altLang="es-CL">
                <a:latin typeface="+mj-lt"/>
              </a:rPr>
              <a:t>Moles de soluto antes de la dilución = Moles de soluto después de la dilución </a:t>
            </a:r>
            <a:endParaRPr lang="es-ES" altLang="es-CL" baseline="30000">
              <a:latin typeface="+mj-lt"/>
            </a:endParaRPr>
          </a:p>
        </p:txBody>
      </p:sp>
      <p:grpSp>
        <p:nvGrpSpPr>
          <p:cNvPr id="6" name="15 Grupo"/>
          <p:cNvGrpSpPr>
            <a:grpSpLocks/>
          </p:cNvGrpSpPr>
          <p:nvPr/>
        </p:nvGrpSpPr>
        <p:grpSpPr bwMode="auto">
          <a:xfrm>
            <a:off x="357188" y="1568450"/>
            <a:ext cx="6875462" cy="646113"/>
            <a:chOff x="357188" y="1568450"/>
            <a:chExt cx="6875462" cy="646113"/>
          </a:xfrm>
        </p:grpSpPr>
        <p:sp>
          <p:nvSpPr>
            <p:cNvPr id="2" name="Text Box 8"/>
            <p:cNvSpPr txBox="1">
              <a:spLocks noChangeArrowheads="1"/>
            </p:cNvSpPr>
            <p:nvPr/>
          </p:nvSpPr>
          <p:spPr bwMode="auto">
            <a:xfrm>
              <a:off x="357188" y="1568450"/>
              <a:ext cx="4319587" cy="646113"/>
            </a:xfrm>
            <a:prstGeom prst="rect">
              <a:avLst/>
            </a:prstGeom>
            <a:solidFill>
              <a:schemeClr val="accent2">
                <a:alpha val="25098"/>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CL" altLang="es-CL">
                  <a:latin typeface="+mj-lt"/>
                </a:rPr>
                <a:t>Para una disolución de concentración y volumen conocido</a:t>
              </a:r>
              <a:endParaRPr lang="es-ES" altLang="es-CL">
                <a:latin typeface="+mj-lt"/>
              </a:endParaRPr>
            </a:p>
          </p:txBody>
        </p:sp>
        <p:cxnSp>
          <p:nvCxnSpPr>
            <p:cNvPr id="3" name="AutoShape 39"/>
            <p:cNvCxnSpPr>
              <a:cxnSpLocks noChangeShapeType="1"/>
            </p:cNvCxnSpPr>
            <p:nvPr/>
          </p:nvCxnSpPr>
          <p:spPr bwMode="auto">
            <a:xfrm>
              <a:off x="4700588" y="1871663"/>
              <a:ext cx="649287" cy="1587"/>
            </a:xfrm>
            <a:prstGeom prst="straightConnector1">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20492" name="Text Box 44"/>
            <p:cNvSpPr txBox="1">
              <a:spLocks noChangeArrowheads="1"/>
            </p:cNvSpPr>
            <p:nvPr/>
          </p:nvSpPr>
          <p:spPr bwMode="auto">
            <a:xfrm>
              <a:off x="5360988" y="1673225"/>
              <a:ext cx="1871662" cy="369888"/>
            </a:xfrm>
            <a:prstGeom prst="rect">
              <a:avLst/>
            </a:prstGeom>
            <a:solidFill>
              <a:schemeClr val="accent2">
                <a:alpha val="25098"/>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a:latin typeface="+mj-lt"/>
                </a:rPr>
                <a:t>C</a:t>
              </a:r>
              <a:r>
                <a:rPr lang="es-ES" altLang="es-CL" baseline="-25000">
                  <a:latin typeface="+mj-lt"/>
                </a:rPr>
                <a:t>i </a:t>
              </a:r>
              <a:r>
                <a:rPr lang="es-ES" altLang="es-CL">
                  <a:latin typeface="+mj-lt"/>
                </a:rPr>
                <a:t>x V</a:t>
              </a:r>
              <a:r>
                <a:rPr lang="es-ES" altLang="es-CL" baseline="-25000">
                  <a:latin typeface="+mj-lt"/>
                </a:rPr>
                <a:t>i</a:t>
              </a:r>
              <a:r>
                <a:rPr lang="es-ES" altLang="es-CL">
                  <a:latin typeface="+mj-lt"/>
                </a:rPr>
                <a:t> = n</a:t>
              </a:r>
            </a:p>
          </p:txBody>
        </p:sp>
      </p:grpSp>
      <p:sp>
        <p:nvSpPr>
          <p:cNvPr id="20489" name="Text Box 110"/>
          <p:cNvSpPr txBox="1">
            <a:spLocks noChangeArrowheads="1"/>
          </p:cNvSpPr>
          <p:nvPr/>
        </p:nvSpPr>
        <p:spPr bwMode="auto">
          <a:xfrm>
            <a:off x="2071688" y="3924300"/>
            <a:ext cx="3214687" cy="584200"/>
          </a:xfrm>
          <a:prstGeom prst="rect">
            <a:avLst/>
          </a:prstGeom>
          <a:solidFill>
            <a:srgbClr val="067DD9">
              <a:alpha val="39999"/>
            </a:srgb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3200">
                <a:latin typeface="+mj-lt"/>
              </a:rPr>
              <a:t>C</a:t>
            </a:r>
            <a:r>
              <a:rPr lang="es-ES" altLang="es-CL" sz="3200" baseline="-25000">
                <a:latin typeface="+mj-lt"/>
              </a:rPr>
              <a:t>i</a:t>
            </a:r>
            <a:r>
              <a:rPr lang="es-ES" altLang="es-CL" sz="3200">
                <a:latin typeface="+mj-lt"/>
              </a:rPr>
              <a:t> x V</a:t>
            </a:r>
            <a:r>
              <a:rPr lang="es-ES" altLang="es-CL" sz="3200" baseline="-25000">
                <a:latin typeface="+mj-lt"/>
              </a:rPr>
              <a:t>i</a:t>
            </a:r>
            <a:r>
              <a:rPr lang="es-ES" altLang="es-CL" sz="3200">
                <a:latin typeface="+mj-lt"/>
              </a:rPr>
              <a:t> = C</a:t>
            </a:r>
            <a:r>
              <a:rPr lang="es-ES" altLang="es-CL" sz="3200" baseline="-25000">
                <a:latin typeface="+mj-lt"/>
              </a:rPr>
              <a:t>f</a:t>
            </a:r>
            <a:r>
              <a:rPr lang="es-ES" altLang="es-CL" sz="3200">
                <a:latin typeface="+mj-lt"/>
              </a:rPr>
              <a:t> x V</a:t>
            </a:r>
            <a:r>
              <a:rPr lang="es-ES" altLang="es-CL" sz="3200" baseline="-25000">
                <a:latin typeface="+mj-lt"/>
              </a:rPr>
              <a:t>f</a:t>
            </a:r>
            <a:endParaRPr lang="es-ES" altLang="es-CL" sz="3200">
              <a:latin typeface="+mj-lt"/>
            </a:endParaRPr>
          </a:p>
        </p:txBody>
      </p:sp>
      <p:pic>
        <p:nvPicPr>
          <p:cNvPr id="20490" name="Picture 22" descr="http://depa.fquim.unam.mx/disolucion/imagenes/dilucion1.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b="7594"/>
          <a:stretch>
            <a:fillRect/>
          </a:stretch>
        </p:blipFill>
        <p:spPr bwMode="auto">
          <a:xfrm>
            <a:off x="6929438" y="2573338"/>
            <a:ext cx="2071687" cy="2655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1" name="Text Box 18"/>
          <p:cNvSpPr txBox="1">
            <a:spLocks noChangeArrowheads="1"/>
          </p:cNvSpPr>
          <p:nvPr/>
        </p:nvSpPr>
        <p:spPr bwMode="auto">
          <a:xfrm>
            <a:off x="785786" y="4643446"/>
            <a:ext cx="6000792" cy="1077912"/>
          </a:xfrm>
          <a:prstGeom prst="rect">
            <a:avLst/>
          </a:prstGeom>
          <a:solidFill>
            <a:schemeClr val="accent2">
              <a:alpha val="10196"/>
            </a:schemeClr>
          </a:solidFill>
          <a:ln w="28575" algn="ctr">
            <a:solidFill>
              <a:srgbClr val="067DD9"/>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s-ES" altLang="es-CL" sz="1600" dirty="0">
                <a:latin typeface="+mj-lt"/>
              </a:rPr>
              <a:t>Donde:</a:t>
            </a:r>
          </a:p>
          <a:p>
            <a:pPr eaLnBrk="1" hangingPunct="1">
              <a:spcBef>
                <a:spcPct val="50000"/>
              </a:spcBef>
            </a:pPr>
            <a:r>
              <a:rPr lang="es-ES" altLang="es-CL" sz="1600" dirty="0">
                <a:latin typeface="+mj-lt"/>
              </a:rPr>
              <a:t>C</a:t>
            </a:r>
            <a:r>
              <a:rPr lang="es-ES" altLang="es-CL" sz="1600" baseline="-25000" dirty="0">
                <a:latin typeface="+mj-lt"/>
              </a:rPr>
              <a:t>i</a:t>
            </a:r>
            <a:r>
              <a:rPr lang="es-ES" altLang="es-CL" sz="1600" dirty="0">
                <a:latin typeface="+mj-lt"/>
              </a:rPr>
              <a:t>: concentración inicial (M)           V</a:t>
            </a:r>
            <a:r>
              <a:rPr lang="es-ES" altLang="es-CL" sz="1600" baseline="-25000" dirty="0">
                <a:latin typeface="+mj-lt"/>
              </a:rPr>
              <a:t>i</a:t>
            </a:r>
            <a:r>
              <a:rPr lang="es-ES" altLang="es-CL" sz="1600" dirty="0">
                <a:latin typeface="+mj-lt"/>
              </a:rPr>
              <a:t>: volumen inicial (</a:t>
            </a:r>
            <a:r>
              <a:rPr lang="es-ES" altLang="es-CL" sz="1600" dirty="0" err="1">
                <a:latin typeface="+mj-lt"/>
              </a:rPr>
              <a:t>mL</a:t>
            </a:r>
            <a:r>
              <a:rPr lang="es-ES" altLang="es-CL" sz="1600" dirty="0">
                <a:latin typeface="+mj-lt"/>
              </a:rPr>
              <a:t> o L)</a:t>
            </a:r>
          </a:p>
          <a:p>
            <a:pPr eaLnBrk="1" hangingPunct="1">
              <a:spcBef>
                <a:spcPct val="50000"/>
              </a:spcBef>
            </a:pPr>
            <a:r>
              <a:rPr lang="es-ES" altLang="es-CL" sz="1600" dirty="0">
                <a:latin typeface="+mj-lt"/>
              </a:rPr>
              <a:t>C</a:t>
            </a:r>
            <a:r>
              <a:rPr lang="es-ES" altLang="es-CL" sz="1600" baseline="-25000" dirty="0">
                <a:latin typeface="+mj-lt"/>
              </a:rPr>
              <a:t>f</a:t>
            </a:r>
            <a:r>
              <a:rPr lang="es-ES" altLang="es-CL" sz="1600" dirty="0">
                <a:latin typeface="+mj-lt"/>
              </a:rPr>
              <a:t>: concentración final (M)             </a:t>
            </a:r>
            <a:r>
              <a:rPr lang="es-ES" altLang="es-CL" sz="1600" dirty="0" err="1">
                <a:latin typeface="+mj-lt"/>
              </a:rPr>
              <a:t>V</a:t>
            </a:r>
            <a:r>
              <a:rPr lang="es-ES" altLang="es-CL" sz="1600" baseline="-25000" dirty="0" err="1">
                <a:latin typeface="+mj-lt"/>
              </a:rPr>
              <a:t>f</a:t>
            </a:r>
            <a:r>
              <a:rPr lang="es-ES" altLang="es-CL" sz="1600" dirty="0">
                <a:latin typeface="+mj-lt"/>
              </a:rPr>
              <a:t>: volumen final (</a:t>
            </a:r>
            <a:r>
              <a:rPr lang="es-ES" altLang="es-CL" sz="1600" dirty="0" err="1">
                <a:latin typeface="+mj-lt"/>
              </a:rPr>
              <a:t>mL</a:t>
            </a:r>
            <a:r>
              <a:rPr lang="es-ES" altLang="es-CL" sz="1600" dirty="0">
                <a:latin typeface="+mj-lt"/>
              </a:rPr>
              <a:t> o L)</a:t>
            </a:r>
          </a:p>
        </p:txBody>
      </p:sp>
    </p:spTree>
    <p:extLst>
      <p:ext uri="{BB962C8B-B14F-4D97-AF65-F5344CB8AC3E}">
        <p14:creationId xmlns="" xmlns:p14="http://schemas.microsoft.com/office/powerpoint/2010/main" val="2655759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ox(in)">
                                      <p:cBhvr>
                                        <p:cTn id="7" dur="500"/>
                                        <p:tgtEl>
                                          <p:spTgt spid="1030"/>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box(in)">
                                      <p:cBhvr>
                                        <p:cTn id="15" dur="500"/>
                                        <p:tgtEl>
                                          <p:spTgt spid="1034"/>
                                        </p:tgtEl>
                                      </p:cBhvr>
                                    </p:animEffect>
                                  </p:childTnLst>
                                </p:cTn>
                              </p:par>
                              <p:par>
                                <p:cTn id="16" presetID="4" presetClass="entr" presetSubtype="16" fill="hold" nodeType="withEffect">
                                  <p:stCondLst>
                                    <p:cond delay="0"/>
                                  </p:stCondLst>
                                  <p:childTnLst>
                                    <p:set>
                                      <p:cBhvr>
                                        <p:cTn id="17" dur="1" fill="hold">
                                          <p:stCondLst>
                                            <p:cond delay="0"/>
                                          </p:stCondLst>
                                        </p:cTn>
                                        <p:tgtEl>
                                          <p:spTgt spid="20490"/>
                                        </p:tgtEl>
                                        <p:attrNameLst>
                                          <p:attrName>style.visibility</p:attrName>
                                        </p:attrNameLst>
                                      </p:cBhvr>
                                      <p:to>
                                        <p:strVal val="visible"/>
                                      </p:to>
                                    </p:set>
                                    <p:animEffect transition="in" filter="box(in)">
                                      <p:cBhvr>
                                        <p:cTn id="18" dur="500"/>
                                        <p:tgtEl>
                                          <p:spTgt spid="2049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0489"/>
                                        </p:tgtEl>
                                        <p:attrNameLst>
                                          <p:attrName>style.visibility</p:attrName>
                                        </p:attrNameLst>
                                      </p:cBhvr>
                                      <p:to>
                                        <p:strVal val="visible"/>
                                      </p:to>
                                    </p:set>
                                    <p:animEffect transition="in" filter="box(in)">
                                      <p:cBhvr>
                                        <p:cTn id="23" dur="500"/>
                                        <p:tgtEl>
                                          <p:spTgt spid="20489"/>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0491"/>
                                        </p:tgtEl>
                                        <p:attrNameLst>
                                          <p:attrName>style.visibility</p:attrName>
                                        </p:attrNameLst>
                                      </p:cBhvr>
                                      <p:to>
                                        <p:strVal val="visible"/>
                                      </p:to>
                                    </p:set>
                                    <p:animEffect transition="in" filter="box(in)">
                                      <p:cBhvr>
                                        <p:cTn id="26" dur="500"/>
                                        <p:tgtEl>
                                          <p:spTgt spid="2049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ox(i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p:bldP spid="1034" grpId="0"/>
      <p:bldP spid="29" grpId="0" animBg="1"/>
      <p:bldP spid="20489" grpId="0" animBg="1"/>
      <p:bldP spid="204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6"/>
          <p:cNvSpPr>
            <a:spLocks noChangeArrowheads="1"/>
          </p:cNvSpPr>
          <p:nvPr/>
        </p:nvSpPr>
        <p:spPr bwMode="auto">
          <a:xfrm>
            <a:off x="214313" y="928688"/>
            <a:ext cx="8786812"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a:latin typeface="+mj-lt"/>
                <a:cs typeface="Times New Roman" pitchFamily="18" charset="0"/>
              </a:rPr>
              <a:t>Preparar 1L de una disolución de permanganato de potasio (KMnO</a:t>
            </a:r>
            <a:r>
              <a:rPr lang="es-MX" altLang="es-CL" sz="2000" baseline="-25000">
                <a:latin typeface="+mj-lt"/>
                <a:cs typeface="Times New Roman" pitchFamily="18" charset="0"/>
              </a:rPr>
              <a:t>4</a:t>
            </a:r>
            <a:r>
              <a:rPr lang="es-MX" altLang="es-CL" sz="2000">
                <a:latin typeface="+mj-lt"/>
                <a:cs typeface="Times New Roman" pitchFamily="18" charset="0"/>
              </a:rPr>
              <a:t>) 0,40 M a partir de una disolución de KMnO</a:t>
            </a:r>
            <a:r>
              <a:rPr lang="es-MX" altLang="es-CL" sz="2000" baseline="-25000">
                <a:latin typeface="+mj-lt"/>
                <a:cs typeface="Times New Roman" pitchFamily="18" charset="0"/>
              </a:rPr>
              <a:t>4</a:t>
            </a:r>
            <a:r>
              <a:rPr lang="es-MX" altLang="es-CL" sz="2000">
                <a:latin typeface="+mj-lt"/>
                <a:cs typeface="Times New Roman" pitchFamily="18" charset="0"/>
              </a:rPr>
              <a:t> 1,00 M.</a:t>
            </a:r>
            <a:endParaRPr lang="es-ES" altLang="es-CL" sz="2000">
              <a:latin typeface="+mj-lt"/>
            </a:endParaRPr>
          </a:p>
        </p:txBody>
      </p:sp>
      <p:sp>
        <p:nvSpPr>
          <p:cNvPr id="3079" name="Text Box 18"/>
          <p:cNvSpPr txBox="1">
            <a:spLocks noChangeArrowheads="1"/>
          </p:cNvSpPr>
          <p:nvPr/>
        </p:nvSpPr>
        <p:spPr bwMode="auto">
          <a:xfrm>
            <a:off x="285750" y="1714500"/>
            <a:ext cx="3214688" cy="1200150"/>
          </a:xfrm>
          <a:prstGeom prst="rect">
            <a:avLst/>
          </a:prstGeom>
          <a:solidFill>
            <a:schemeClr val="accent2">
              <a:alpha val="10196"/>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a:latin typeface="+mj-lt"/>
              </a:rPr>
              <a:t>Tenemos:</a:t>
            </a:r>
          </a:p>
          <a:p>
            <a:pPr algn="ctr" eaLnBrk="1" hangingPunct="1">
              <a:spcBef>
                <a:spcPct val="50000"/>
              </a:spcBef>
            </a:pPr>
            <a:r>
              <a:rPr lang="es-ES" altLang="es-CL">
                <a:latin typeface="+mj-lt"/>
              </a:rPr>
              <a:t>C</a:t>
            </a:r>
            <a:r>
              <a:rPr lang="es-ES" altLang="es-CL" baseline="-25000">
                <a:latin typeface="+mj-lt"/>
              </a:rPr>
              <a:t>i</a:t>
            </a:r>
            <a:r>
              <a:rPr lang="es-ES" altLang="es-CL">
                <a:latin typeface="+mj-lt"/>
              </a:rPr>
              <a:t>: 1,00 M     V</a:t>
            </a:r>
            <a:r>
              <a:rPr lang="es-ES" altLang="es-CL" baseline="-25000">
                <a:latin typeface="+mj-lt"/>
              </a:rPr>
              <a:t>i</a:t>
            </a:r>
            <a:r>
              <a:rPr lang="es-ES" altLang="es-CL">
                <a:latin typeface="+mj-lt"/>
              </a:rPr>
              <a:t>: ?</a:t>
            </a:r>
          </a:p>
          <a:p>
            <a:pPr algn="ctr" eaLnBrk="1" hangingPunct="1">
              <a:spcBef>
                <a:spcPct val="50000"/>
              </a:spcBef>
            </a:pPr>
            <a:r>
              <a:rPr lang="es-ES" altLang="es-CL">
                <a:latin typeface="+mj-lt"/>
              </a:rPr>
              <a:t>  C</a:t>
            </a:r>
            <a:r>
              <a:rPr lang="es-ES" altLang="es-CL" baseline="-25000">
                <a:latin typeface="+mj-lt"/>
              </a:rPr>
              <a:t>f</a:t>
            </a:r>
            <a:r>
              <a:rPr lang="es-ES" altLang="es-CL">
                <a:latin typeface="+mj-lt"/>
              </a:rPr>
              <a:t>: 0,40 M     V</a:t>
            </a:r>
            <a:r>
              <a:rPr lang="es-ES" altLang="es-CL" baseline="-25000">
                <a:latin typeface="+mj-lt"/>
              </a:rPr>
              <a:t>f</a:t>
            </a:r>
            <a:r>
              <a:rPr lang="es-ES" altLang="es-CL">
                <a:latin typeface="+mj-lt"/>
              </a:rPr>
              <a:t>: 1L</a:t>
            </a:r>
          </a:p>
        </p:txBody>
      </p:sp>
      <p:grpSp>
        <p:nvGrpSpPr>
          <p:cNvPr id="2" name="Group 2"/>
          <p:cNvGrpSpPr>
            <a:grpSpLocks/>
          </p:cNvGrpSpPr>
          <p:nvPr/>
        </p:nvGrpSpPr>
        <p:grpSpPr bwMode="auto">
          <a:xfrm>
            <a:off x="44970" y="214290"/>
            <a:ext cx="4872037" cy="719138"/>
            <a:chOff x="83" y="-63"/>
            <a:chExt cx="3069" cy="453"/>
          </a:xfrm>
        </p:grpSpPr>
        <p:sp>
          <p:nvSpPr>
            <p:cNvPr id="21514" name="37 Rectángulo redondeado"/>
            <p:cNvSpPr>
              <a:spLocks noChangeArrowheads="1"/>
            </p:cNvSpPr>
            <p:nvPr/>
          </p:nvSpPr>
          <p:spPr bwMode="auto">
            <a:xfrm>
              <a:off x="83" y="-63"/>
              <a:ext cx="3069" cy="453"/>
            </a:xfrm>
            <a:prstGeom prst="roundRect">
              <a:avLst>
                <a:gd name="adj" fmla="val 16667"/>
              </a:avLst>
            </a:prstGeom>
            <a:solidFill>
              <a:srgbClr val="D9D9D9"/>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s-CL" altLang="es-CL">
                <a:latin typeface="+mj-lt"/>
              </a:endParaRPr>
            </a:p>
          </p:txBody>
        </p:sp>
        <p:sp>
          <p:nvSpPr>
            <p:cNvPr id="21515" name="38 CuadroTexto"/>
            <p:cNvSpPr txBox="1">
              <a:spLocks noChangeArrowheads="1"/>
            </p:cNvSpPr>
            <p:nvPr/>
          </p:nvSpPr>
          <p:spPr bwMode="auto">
            <a:xfrm>
              <a:off x="160" y="4"/>
              <a:ext cx="880"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CL" altLang="es-CL" sz="2800" b="1">
                  <a:latin typeface="+mj-lt"/>
                </a:rPr>
                <a:t>Ejemplo</a:t>
              </a:r>
            </a:p>
          </p:txBody>
        </p:sp>
      </p:grpSp>
      <p:sp>
        <p:nvSpPr>
          <p:cNvPr id="21510" name="Text Box 110"/>
          <p:cNvSpPr txBox="1">
            <a:spLocks noChangeArrowheads="1"/>
          </p:cNvSpPr>
          <p:nvPr/>
        </p:nvSpPr>
        <p:spPr bwMode="auto">
          <a:xfrm>
            <a:off x="3929063" y="1987550"/>
            <a:ext cx="3214687" cy="584200"/>
          </a:xfrm>
          <a:prstGeom prst="rect">
            <a:avLst/>
          </a:prstGeom>
          <a:solidFill>
            <a:srgbClr val="067DD9">
              <a:alpha val="39999"/>
            </a:srgb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3200">
                <a:latin typeface="+mj-lt"/>
              </a:rPr>
              <a:t>C</a:t>
            </a:r>
            <a:r>
              <a:rPr lang="es-ES" altLang="es-CL" sz="3200" baseline="-25000">
                <a:latin typeface="+mj-lt"/>
              </a:rPr>
              <a:t>i</a:t>
            </a:r>
            <a:r>
              <a:rPr lang="es-ES" altLang="es-CL" sz="3200">
                <a:latin typeface="+mj-lt"/>
              </a:rPr>
              <a:t> x V</a:t>
            </a:r>
            <a:r>
              <a:rPr lang="es-ES" altLang="es-CL" sz="3200" baseline="-25000">
                <a:latin typeface="+mj-lt"/>
              </a:rPr>
              <a:t>i</a:t>
            </a:r>
            <a:r>
              <a:rPr lang="es-ES" altLang="es-CL" sz="3200">
                <a:latin typeface="+mj-lt"/>
              </a:rPr>
              <a:t> = C</a:t>
            </a:r>
            <a:r>
              <a:rPr lang="es-ES" altLang="es-CL" sz="3200" baseline="-25000">
                <a:latin typeface="+mj-lt"/>
              </a:rPr>
              <a:t>f</a:t>
            </a:r>
            <a:r>
              <a:rPr lang="es-ES" altLang="es-CL" sz="3200">
                <a:latin typeface="+mj-lt"/>
              </a:rPr>
              <a:t> x V</a:t>
            </a:r>
            <a:r>
              <a:rPr lang="es-ES" altLang="es-CL" sz="3200" baseline="-25000">
                <a:latin typeface="+mj-lt"/>
              </a:rPr>
              <a:t>f</a:t>
            </a:r>
            <a:endParaRPr lang="es-ES" altLang="es-CL" sz="3200">
              <a:latin typeface="+mj-lt"/>
            </a:endParaRPr>
          </a:p>
        </p:txBody>
      </p:sp>
      <p:sp>
        <p:nvSpPr>
          <p:cNvPr id="15" name="Rectangle 6"/>
          <p:cNvSpPr>
            <a:spLocks noChangeArrowheads="1"/>
          </p:cNvSpPr>
          <p:nvPr/>
        </p:nvSpPr>
        <p:spPr bwMode="auto">
          <a:xfrm>
            <a:off x="285750" y="3243263"/>
            <a:ext cx="87868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a:latin typeface="+mj-lt"/>
                <a:cs typeface="Times New Roman" pitchFamily="18" charset="0"/>
              </a:rPr>
              <a:t>Por lo tanto, tenemos:</a:t>
            </a:r>
            <a:endParaRPr lang="es-ES" altLang="es-CL" sz="2000">
              <a:latin typeface="+mj-lt"/>
            </a:endParaRPr>
          </a:p>
        </p:txBody>
      </p:sp>
      <p:sp>
        <p:nvSpPr>
          <p:cNvPr id="21512" name="Text Box 110"/>
          <p:cNvSpPr txBox="1">
            <a:spLocks noChangeArrowheads="1"/>
          </p:cNvSpPr>
          <p:nvPr/>
        </p:nvSpPr>
        <p:spPr bwMode="auto">
          <a:xfrm>
            <a:off x="2643188" y="3786188"/>
            <a:ext cx="5357812" cy="1323975"/>
          </a:xfrm>
          <a:prstGeom prst="rect">
            <a:avLst/>
          </a:prstGeom>
          <a:solidFill>
            <a:srgbClr val="067DD9">
              <a:alpha val="39999"/>
            </a:srgb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3200">
                <a:latin typeface="+mj-lt"/>
              </a:rPr>
              <a:t>1,00 M x V</a:t>
            </a:r>
            <a:r>
              <a:rPr lang="es-ES" altLang="es-CL" sz="3200" baseline="-25000">
                <a:latin typeface="+mj-lt"/>
              </a:rPr>
              <a:t>i</a:t>
            </a:r>
            <a:r>
              <a:rPr lang="es-ES" altLang="es-CL" sz="3200">
                <a:latin typeface="+mj-lt"/>
              </a:rPr>
              <a:t> = 0,40 M x 1L</a:t>
            </a:r>
          </a:p>
          <a:p>
            <a:pPr algn="ctr" eaLnBrk="1" hangingPunct="1">
              <a:spcBef>
                <a:spcPct val="50000"/>
              </a:spcBef>
            </a:pPr>
            <a:r>
              <a:rPr lang="es-ES" altLang="es-CL" sz="3200">
                <a:latin typeface="+mj-lt"/>
              </a:rPr>
              <a:t>V</a:t>
            </a:r>
            <a:r>
              <a:rPr lang="es-ES" altLang="es-CL" sz="3200" baseline="-25000">
                <a:latin typeface="+mj-lt"/>
              </a:rPr>
              <a:t>i</a:t>
            </a:r>
            <a:r>
              <a:rPr lang="es-ES" altLang="es-CL" sz="3200">
                <a:latin typeface="+mj-lt"/>
              </a:rPr>
              <a:t> = 0,4 L o 400 mL</a:t>
            </a:r>
          </a:p>
        </p:txBody>
      </p:sp>
      <p:sp>
        <p:nvSpPr>
          <p:cNvPr id="17" name="Rectangle 6"/>
          <p:cNvSpPr>
            <a:spLocks noChangeArrowheads="1"/>
          </p:cNvSpPr>
          <p:nvPr/>
        </p:nvSpPr>
        <p:spPr bwMode="auto">
          <a:xfrm>
            <a:off x="214313" y="5500688"/>
            <a:ext cx="8786812"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a:latin typeface="+mj-lt"/>
                <a:cs typeface="Times New Roman" pitchFamily="18" charset="0"/>
              </a:rPr>
              <a:t>Por tanto, se deben tomar 400 mL de la disolución de permanganato de potasio (KMnO</a:t>
            </a:r>
            <a:r>
              <a:rPr lang="es-MX" altLang="es-CL" sz="2000" baseline="-25000">
                <a:latin typeface="+mj-lt"/>
                <a:cs typeface="Times New Roman" pitchFamily="18" charset="0"/>
              </a:rPr>
              <a:t>4</a:t>
            </a:r>
            <a:r>
              <a:rPr lang="es-MX" altLang="es-CL" sz="2000">
                <a:latin typeface="+mj-lt"/>
                <a:cs typeface="Times New Roman" pitchFamily="18" charset="0"/>
              </a:rPr>
              <a:t>) 1,00 M y diluir (aforar) hasta 1000 mL (1L) adicionando agua (en un matraz volumétrico de 1L).</a:t>
            </a:r>
            <a:endParaRPr lang="es-ES" altLang="es-CL" sz="2000">
              <a:latin typeface="+mj-lt"/>
            </a:endParaRPr>
          </a:p>
        </p:txBody>
      </p:sp>
    </p:spTree>
    <p:extLst>
      <p:ext uri="{BB962C8B-B14F-4D97-AF65-F5344CB8AC3E}">
        <p14:creationId xmlns="" xmlns:p14="http://schemas.microsoft.com/office/powerpoint/2010/main" val="146735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9"/>
                                        </p:tgtEl>
                                        <p:attrNameLst>
                                          <p:attrName>style.visibility</p:attrName>
                                        </p:attrNameLst>
                                      </p:cBhvr>
                                      <p:to>
                                        <p:strVal val="visible"/>
                                      </p:to>
                                    </p:set>
                                    <p:animEffect transition="in" filter="box(in)">
                                      <p:cBhvr>
                                        <p:cTn id="12" dur="500"/>
                                        <p:tgtEl>
                                          <p:spTgt spid="307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1510"/>
                                        </p:tgtEl>
                                        <p:attrNameLst>
                                          <p:attrName>style.visibility</p:attrName>
                                        </p:attrNameLst>
                                      </p:cBhvr>
                                      <p:to>
                                        <p:strVal val="visible"/>
                                      </p:to>
                                    </p:set>
                                    <p:animEffect transition="in" filter="box(in)">
                                      <p:cBhvr>
                                        <p:cTn id="15" dur="500"/>
                                        <p:tgtEl>
                                          <p:spTgt spid="215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ox(in)">
                                      <p:cBhvr>
                                        <p:cTn id="20" dur="500"/>
                                        <p:tgtEl>
                                          <p:spTgt spid="15"/>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1512"/>
                                        </p:tgtEl>
                                        <p:attrNameLst>
                                          <p:attrName>style.visibility</p:attrName>
                                        </p:attrNameLst>
                                      </p:cBhvr>
                                      <p:to>
                                        <p:strVal val="visible"/>
                                      </p:to>
                                    </p:set>
                                    <p:animEffect transition="in" filter="box(in)">
                                      <p:cBhvr>
                                        <p:cTn id="23" dur="500"/>
                                        <p:tgtEl>
                                          <p:spTgt spid="215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ox(in)">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79" grpId="0" animBg="1"/>
      <p:bldP spid="21510" grpId="0" animBg="1"/>
      <p:bldP spid="15" grpId="0"/>
      <p:bldP spid="21512"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Diluciones</a:t>
            </a:r>
            <a:endParaRPr lang="es-PE"/>
          </a:p>
        </p:txBody>
      </p:sp>
      <p:sp>
        <p:nvSpPr>
          <p:cNvPr id="3" name="2 Marcador de contenido"/>
          <p:cNvSpPr>
            <a:spLocks noGrp="1"/>
          </p:cNvSpPr>
          <p:nvPr>
            <p:ph sz="quarter" idx="1"/>
          </p:nvPr>
        </p:nvSpPr>
        <p:spPr>
          <a:xfrm>
            <a:off x="301752" y="1527048"/>
            <a:ext cx="8503920" cy="1037856"/>
          </a:xfrm>
        </p:spPr>
        <p:txBody>
          <a:bodyPr>
            <a:normAutofit fontScale="92500" lnSpcReduction="20000"/>
          </a:bodyPr>
          <a:lstStyle/>
          <a:p>
            <a:pPr marL="0" indent="0" algn="just">
              <a:buNone/>
            </a:pPr>
            <a:r>
              <a:rPr lang="es-PE"/>
              <a:t>¿Cuál es la molaridad de una solución preparada cuando 75.0 mL de una </a:t>
            </a:r>
            <a:r>
              <a:rPr lang="es-PE" smtClean="0"/>
              <a:t>solución de </a:t>
            </a:r>
            <a:r>
              <a:rPr lang="es-PE"/>
              <a:t>4.00 M KCl se diluyen en un volumen de 0.500 L?</a:t>
            </a:r>
          </a:p>
        </p:txBody>
      </p:sp>
      <p:pic>
        <p:nvPicPr>
          <p:cNvPr id="215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5725" y="2492896"/>
            <a:ext cx="8424936" cy="3979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410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sz="quarter" idx="1"/>
          </p:nvPr>
        </p:nvSpPr>
        <p:spPr/>
        <p:txBody>
          <a:bodyPr/>
          <a:lstStyle/>
          <a:p>
            <a:endParaRPr lang="es-PE" dirty="0"/>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260648"/>
            <a:ext cx="8622521" cy="5832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11211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Resumen de unidades de concentración</a:t>
            </a:r>
            <a:endParaRPr lang="es-PE"/>
          </a:p>
        </p:txBody>
      </p:sp>
      <p:sp>
        <p:nvSpPr>
          <p:cNvPr id="3" name="2 Marcador de contenido"/>
          <p:cNvSpPr>
            <a:spLocks noGrp="1"/>
          </p:cNvSpPr>
          <p:nvPr>
            <p:ph sz="quarter" idx="1"/>
          </p:nvPr>
        </p:nvSpPr>
        <p:spPr/>
        <p:txBody>
          <a:bodyPr/>
          <a:lstStyle/>
          <a:p>
            <a:endParaRPr lang="es-PE"/>
          </a:p>
        </p:txBody>
      </p:sp>
      <p:pic>
        <p:nvPicPr>
          <p:cNvPr id="235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576387"/>
            <a:ext cx="8604448"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2714890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smtClean="0"/>
              <a:t>Solubilidad</a:t>
            </a:r>
            <a:endParaRPr lang="es-PE"/>
          </a:p>
        </p:txBody>
      </p:sp>
      <p:sp>
        <p:nvSpPr>
          <p:cNvPr id="3" name="2 Marcador de contenido"/>
          <p:cNvSpPr>
            <a:spLocks noGrp="1"/>
          </p:cNvSpPr>
          <p:nvPr>
            <p:ph sz="quarter" idx="1"/>
          </p:nvPr>
        </p:nvSpPr>
        <p:spPr/>
        <p:txBody>
          <a:bodyPr>
            <a:noAutofit/>
          </a:bodyPr>
          <a:lstStyle/>
          <a:p>
            <a:pPr marL="0" indent="0" algn="just">
              <a:buNone/>
            </a:pPr>
            <a:r>
              <a:rPr lang="es-PE" sz="2200" smtClean="0"/>
              <a:t>El </a:t>
            </a:r>
            <a:r>
              <a:rPr lang="es-PE" sz="2200"/>
              <a:t>término </a:t>
            </a:r>
            <a:r>
              <a:rPr lang="es-PE" sz="2200" b="1"/>
              <a:t>solubilidad </a:t>
            </a:r>
            <a:r>
              <a:rPr lang="es-PE" sz="2200"/>
              <a:t>se usa para describir la cantidad de un soluto que se </a:t>
            </a:r>
            <a:r>
              <a:rPr lang="es-PE" sz="2200" smtClean="0"/>
              <a:t>puede disolver </a:t>
            </a:r>
            <a:r>
              <a:rPr lang="es-PE" sz="2200"/>
              <a:t>en una cantidad dada de solvente. Muchos factores, como el tipo de soluto</a:t>
            </a:r>
            <a:r>
              <a:rPr lang="es-PE" sz="2200" smtClean="0"/>
              <a:t>, el </a:t>
            </a:r>
            <a:r>
              <a:rPr lang="es-PE" sz="2200"/>
              <a:t>tipo de solvente y la temperatura, afectan la solubilidad de un soluto. </a:t>
            </a:r>
            <a:r>
              <a:rPr lang="es-PE" sz="2200" smtClean="0"/>
              <a:t>La solubilidad</a:t>
            </a:r>
            <a:r>
              <a:rPr lang="es-PE" sz="2200"/>
              <a:t>, que usualmente se expresa en gramos de soluto en 100 gramos de solvente</a:t>
            </a:r>
            <a:r>
              <a:rPr lang="es-PE" sz="2200" smtClean="0"/>
              <a:t>, es </a:t>
            </a:r>
            <a:r>
              <a:rPr lang="es-PE" sz="2200"/>
              <a:t>la máxima cantidad de soluto que se puede disolver a cierta temperatura.</a:t>
            </a:r>
          </a:p>
          <a:p>
            <a:pPr marL="0" indent="0" algn="just">
              <a:buNone/>
            </a:pPr>
            <a:r>
              <a:rPr lang="es-PE" sz="2200"/>
              <a:t>Si un soluto se disuelve fácilmente cuando se agrega al solvente, la </a:t>
            </a:r>
            <a:r>
              <a:rPr lang="es-PE" sz="2200" smtClean="0"/>
              <a:t>solución no </a:t>
            </a:r>
            <a:r>
              <a:rPr lang="es-PE" sz="2200"/>
              <a:t>contiene la máxima cantidad de soluto. A esto lo llamamos </a:t>
            </a:r>
            <a:r>
              <a:rPr lang="es-PE" sz="2200" b="1"/>
              <a:t>solución </a:t>
            </a:r>
            <a:r>
              <a:rPr lang="es-PE" sz="2200" b="1" smtClean="0"/>
              <a:t>subsaturada o diluida</a:t>
            </a:r>
            <a:r>
              <a:rPr lang="es-PE" sz="2200" smtClean="0"/>
              <a:t>.</a:t>
            </a:r>
            <a:endParaRPr lang="es-PE" sz="2200"/>
          </a:p>
          <a:p>
            <a:pPr marL="0" indent="0">
              <a:buNone/>
            </a:pPr>
            <a:r>
              <a:rPr lang="es-PE" sz="2200"/>
              <a:t>Cuando una solución contiene todo el soluto que se puede ser disuelto </a:t>
            </a:r>
            <a:r>
              <a:rPr lang="es-PE" sz="2200" smtClean="0"/>
              <a:t>es </a:t>
            </a:r>
            <a:r>
              <a:rPr lang="es-PE" sz="2200"/>
              <a:t>una </a:t>
            </a:r>
            <a:r>
              <a:rPr lang="es-PE" sz="2200" b="1"/>
              <a:t>solución saturada</a:t>
            </a:r>
            <a:r>
              <a:rPr lang="es-PE" sz="2200"/>
              <a:t>. Si intentamos agregar más soluto, el soluto no </a:t>
            </a:r>
            <a:r>
              <a:rPr lang="es-PE" sz="2200" smtClean="0"/>
              <a:t>disuelto permanecerá </a:t>
            </a:r>
            <a:r>
              <a:rPr lang="es-PE" sz="2200"/>
              <a:t>en el fondo del </a:t>
            </a:r>
            <a:r>
              <a:rPr lang="es-PE" sz="2200" smtClean="0"/>
              <a:t>contenedor.</a:t>
            </a:r>
          </a:p>
          <a:p>
            <a:pPr marL="0" indent="0">
              <a:buNone/>
            </a:pPr>
            <a:r>
              <a:rPr lang="es-PE" sz="2200" smtClean="0"/>
              <a:t> </a:t>
            </a:r>
            <a:endParaRPr lang="es-PE" sz="2200"/>
          </a:p>
        </p:txBody>
      </p:sp>
    </p:spTree>
    <p:extLst>
      <p:ext uri="{BB962C8B-B14F-4D97-AF65-F5344CB8AC3E}">
        <p14:creationId xmlns="" xmlns:p14="http://schemas.microsoft.com/office/powerpoint/2010/main" val="21442475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Solubilidad</a:t>
            </a:r>
          </a:p>
        </p:txBody>
      </p:sp>
      <p:sp>
        <p:nvSpPr>
          <p:cNvPr id="3" name="2 Marcador de contenido"/>
          <p:cNvSpPr>
            <a:spLocks noGrp="1"/>
          </p:cNvSpPr>
          <p:nvPr>
            <p:ph sz="quarter" idx="1"/>
          </p:nvPr>
        </p:nvSpPr>
        <p:spPr/>
        <p:txBody>
          <a:bodyPr/>
          <a:lstStyle/>
          <a:p>
            <a:pPr marL="0" indent="0">
              <a:buNone/>
            </a:pPr>
            <a:r>
              <a:rPr lang="es-PE" sz="2800"/>
              <a:t>Por ejemplo, 36 g de NaCl se pueden disolver en 100 g de agua a 20°C. Si agregamos 15 g de NaCl a 100 g de agua a 20°C se disuelve todo; la solución es subsaturada. La solución NaCl se vuelve saturada cuando disolvemos 36 g de NaCl.</a:t>
            </a:r>
          </a:p>
          <a:p>
            <a:pPr marL="0" indent="0">
              <a:buNone/>
            </a:pPr>
            <a:endParaRPr lang="es-PE"/>
          </a:p>
        </p:txBody>
      </p:sp>
    </p:spTree>
    <p:extLst>
      <p:ext uri="{BB962C8B-B14F-4D97-AF65-F5344CB8AC3E}">
        <p14:creationId xmlns="" xmlns:p14="http://schemas.microsoft.com/office/powerpoint/2010/main" val="766215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Efecto de la temperatura en la solubilidad</a:t>
            </a:r>
          </a:p>
        </p:txBody>
      </p:sp>
      <p:sp>
        <p:nvSpPr>
          <p:cNvPr id="3" name="2 Marcador de contenido"/>
          <p:cNvSpPr>
            <a:spLocks noGrp="1"/>
          </p:cNvSpPr>
          <p:nvPr>
            <p:ph sz="quarter" idx="1"/>
          </p:nvPr>
        </p:nvSpPr>
        <p:spPr/>
        <p:txBody>
          <a:bodyPr>
            <a:normAutofit/>
          </a:bodyPr>
          <a:lstStyle/>
          <a:p>
            <a:pPr marL="0" indent="0" algn="just">
              <a:buNone/>
            </a:pPr>
            <a:r>
              <a:rPr lang="es-PE"/>
              <a:t>Para la mayoría de los sólidos, las solubilidades aumentan conforme la </a:t>
            </a:r>
            <a:r>
              <a:rPr lang="es-PE" smtClean="0"/>
              <a:t>temperatura  aumenta</a:t>
            </a:r>
            <a:r>
              <a:rPr lang="es-PE"/>
              <a:t>. Algunas sustancias muestran poco cambio en la solubilidad </a:t>
            </a:r>
            <a:r>
              <a:rPr lang="es-PE" smtClean="0"/>
              <a:t>a temperaturas </a:t>
            </a:r>
            <a:r>
              <a:rPr lang="es-PE"/>
              <a:t>más altas, y algunas son menos </a:t>
            </a:r>
            <a:r>
              <a:rPr lang="es-PE" smtClean="0"/>
              <a:t>solubles. Por </a:t>
            </a:r>
            <a:r>
              <a:rPr lang="es-PE"/>
              <a:t>ejemplo</a:t>
            </a:r>
            <a:r>
              <a:rPr lang="es-PE" smtClean="0"/>
              <a:t>, cuando </a:t>
            </a:r>
            <a:r>
              <a:rPr lang="es-PE"/>
              <a:t>agregas azúcar al té helado, en el fondo del vaso se forma una capa </a:t>
            </a:r>
            <a:r>
              <a:rPr lang="es-PE" smtClean="0"/>
              <a:t>de azúcar </a:t>
            </a:r>
            <a:r>
              <a:rPr lang="es-PE"/>
              <a:t>no disuelta. El té caliente puede disolver más azúcar que el té helado, </a:t>
            </a:r>
            <a:r>
              <a:rPr lang="es-PE" smtClean="0"/>
              <a:t>por lo </a:t>
            </a:r>
            <a:r>
              <a:rPr lang="es-PE"/>
              <a:t>que el azúcar se agrega antes de que el té se enfríe.</a:t>
            </a:r>
          </a:p>
          <a:p>
            <a:pPr marL="0" indent="0" algn="just">
              <a:buNone/>
            </a:pPr>
            <a:endParaRPr lang="es-PE" smtClean="0"/>
          </a:p>
        </p:txBody>
      </p:sp>
    </p:spTree>
    <p:extLst>
      <p:ext uri="{BB962C8B-B14F-4D97-AF65-F5344CB8AC3E}">
        <p14:creationId xmlns="" xmlns:p14="http://schemas.microsoft.com/office/powerpoint/2010/main" val="815202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Efecto de la temperatura en la solubilidad</a:t>
            </a:r>
          </a:p>
        </p:txBody>
      </p:sp>
      <p:sp>
        <p:nvSpPr>
          <p:cNvPr id="3" name="2 Marcador de contenido"/>
          <p:cNvSpPr>
            <a:spLocks noGrp="1"/>
          </p:cNvSpPr>
          <p:nvPr>
            <p:ph sz="quarter" idx="1"/>
          </p:nvPr>
        </p:nvSpPr>
        <p:spPr/>
        <p:txBody>
          <a:bodyPr>
            <a:normAutofit fontScale="85000" lnSpcReduction="20000"/>
          </a:bodyPr>
          <a:lstStyle/>
          <a:p>
            <a:pPr marL="0" indent="0" algn="just">
              <a:buNone/>
            </a:pPr>
            <a:r>
              <a:rPr lang="es-PE"/>
              <a:t>La solubilidad de un gas en agua disminuye conforme la temperatura aumenta.</a:t>
            </a:r>
          </a:p>
          <a:p>
            <a:pPr marL="0" indent="0" algn="just">
              <a:buNone/>
            </a:pPr>
            <a:r>
              <a:rPr lang="es-PE"/>
              <a:t>A temperaturas más altas, más moléculas de gas tienen la energía para escapar de la solución. Tal vez has observado las burbujas que escapan de una bebida carbonatada fría conforme se calienta. A altas temperaturas, las botellas que contienen soluciones carbonatadas pueden reventar conforme más moléculas de gas dejan la solución y aumenta la presión de gas dentro de la botella. Los biólogos encontraron que el aumento en las temperaturas en ríos y lagos hace que la cantidad de oxígeno disuelto disminuya hasta que el agua caliente ya no puede sostener una comunidad biológica. Se requieren plantas generadoras de electricidad que tengan sus propios estanques para usarlas con sus torres de enfriamiento para reducir la amenaza de contaminación térmica.</a:t>
            </a:r>
          </a:p>
        </p:txBody>
      </p:sp>
    </p:spTree>
    <p:extLst>
      <p:ext uri="{BB962C8B-B14F-4D97-AF65-F5344CB8AC3E}">
        <p14:creationId xmlns="" xmlns:p14="http://schemas.microsoft.com/office/powerpoint/2010/main" val="21480103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Efecto de la temperatura en la solubilidad</a:t>
            </a:r>
          </a:p>
        </p:txBody>
      </p:sp>
      <p:sp>
        <p:nvSpPr>
          <p:cNvPr id="3" name="2 Marcador de contenido"/>
          <p:cNvSpPr>
            <a:spLocks noGrp="1"/>
          </p:cNvSpPr>
          <p:nvPr>
            <p:ph sz="quarter" idx="1"/>
          </p:nvPr>
        </p:nvSpPr>
        <p:spPr/>
        <p:txBody>
          <a:bodyPr/>
          <a:lstStyle/>
          <a:p>
            <a:endParaRPr lang="es-PE"/>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484784"/>
            <a:ext cx="8712968" cy="49866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3480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28813" y="2276872"/>
            <a:ext cx="5143500" cy="438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3" name="7 CuadroTexto"/>
          <p:cNvSpPr txBox="1">
            <a:spLocks noChangeArrowheads="1"/>
          </p:cNvSpPr>
          <p:nvPr/>
        </p:nvSpPr>
        <p:spPr bwMode="auto">
          <a:xfrm>
            <a:off x="179512" y="1538129"/>
            <a:ext cx="8784976"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Efecto de la presión sobre la solubilidad de gases en líquidos.</a:t>
            </a:r>
          </a:p>
          <a:p>
            <a:pPr eaLnBrk="1" hangingPunct="1"/>
            <a:endParaRPr lang="es-AR"/>
          </a:p>
        </p:txBody>
      </p:sp>
      <p:sp>
        <p:nvSpPr>
          <p:cNvPr id="7" name="1 Título"/>
          <p:cNvSpPr>
            <a:spLocks noGrp="1"/>
          </p:cNvSpPr>
          <p:nvPr>
            <p:ph type="title"/>
          </p:nvPr>
        </p:nvSpPr>
        <p:spPr>
          <a:xfrm>
            <a:off x="447675" y="108223"/>
            <a:ext cx="8534400" cy="758952"/>
          </a:xfrm>
        </p:spPr>
        <p:txBody>
          <a:bodyPr>
            <a:normAutofit/>
          </a:bodyPr>
          <a:lstStyle/>
          <a:p>
            <a:r>
              <a:rPr lang="es-PE"/>
              <a:t>Ley de </a:t>
            </a:r>
            <a:r>
              <a:rPr lang="es-PE" smtClean="0"/>
              <a:t>Henry</a:t>
            </a:r>
            <a:endParaRPr lang="es-PE"/>
          </a:p>
        </p:txBody>
      </p:sp>
    </p:spTree>
    <p:extLst>
      <p:ext uri="{BB962C8B-B14F-4D97-AF65-F5344CB8AC3E}">
        <p14:creationId xmlns="" xmlns:p14="http://schemas.microsoft.com/office/powerpoint/2010/main" val="281508768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6"/>
          <p:cNvSpPr txBox="1">
            <a:spLocks noChangeArrowheads="1"/>
          </p:cNvSpPr>
          <p:nvPr/>
        </p:nvSpPr>
        <p:spPr bwMode="auto">
          <a:xfrm>
            <a:off x="571500" y="1524000"/>
            <a:ext cx="8285163" cy="5334000"/>
          </a:xfrm>
          <a:prstGeom prst="rect">
            <a:avLst/>
          </a:prstGeom>
          <a:noFill/>
          <a:ln w="9525">
            <a:noFill/>
            <a:miter lim="800000"/>
            <a:headEnd/>
            <a:tailEnd/>
          </a:ln>
        </p:spPr>
        <p:txBody>
          <a:bodyPr lIns="90487" tIns="44450" rIns="90487" bIns="44450"/>
          <a:lstStyle/>
          <a:p>
            <a:pPr defTabSz="912813" eaLnBrk="0" hangingPunct="0">
              <a:spcBef>
                <a:spcPct val="20000"/>
              </a:spcBef>
              <a:buFont typeface="Monotype Sorts" pitchFamily="2" charset="2"/>
              <a:buNone/>
              <a:tabLst>
                <a:tab pos="449263" algn="l"/>
              </a:tabLst>
              <a:defRPr/>
            </a:pPr>
            <a:r>
              <a:rPr lang="en-US" sz="2000" b="1" dirty="0">
                <a:latin typeface="+mn-lt"/>
                <a:cs typeface="+mn-cs"/>
              </a:rPr>
              <a:t>La </a:t>
            </a:r>
            <a:r>
              <a:rPr lang="en-US" sz="2000" b="1" dirty="0" err="1">
                <a:latin typeface="+mn-lt"/>
                <a:cs typeface="+mn-cs"/>
              </a:rPr>
              <a:t>solubilidad</a:t>
            </a:r>
            <a:r>
              <a:rPr lang="en-US" sz="2000" b="1" dirty="0">
                <a:latin typeface="+mn-lt"/>
                <a:cs typeface="+mn-cs"/>
              </a:rPr>
              <a:t> de un gas </a:t>
            </a:r>
            <a:r>
              <a:rPr lang="en-US" sz="2000" b="1" dirty="0" err="1">
                <a:latin typeface="+mn-lt"/>
                <a:cs typeface="+mn-cs"/>
              </a:rPr>
              <a:t>es</a:t>
            </a:r>
            <a:r>
              <a:rPr lang="en-US" sz="2000" b="1" dirty="0">
                <a:latin typeface="+mn-lt"/>
                <a:cs typeface="+mn-cs"/>
              </a:rPr>
              <a:t> </a:t>
            </a:r>
            <a:r>
              <a:rPr lang="en-US" sz="2000" b="1" dirty="0" err="1">
                <a:latin typeface="+mn-lt"/>
                <a:cs typeface="+mn-cs"/>
              </a:rPr>
              <a:t>directamente</a:t>
            </a:r>
            <a:r>
              <a:rPr lang="en-US" sz="2000" b="1" dirty="0">
                <a:latin typeface="+mn-lt"/>
                <a:cs typeface="+mn-cs"/>
              </a:rPr>
              <a:t> </a:t>
            </a:r>
            <a:r>
              <a:rPr lang="en-US" sz="2000" b="1" dirty="0" err="1">
                <a:latin typeface="+mn-lt"/>
                <a:cs typeface="+mn-cs"/>
              </a:rPr>
              <a:t>proporcional</a:t>
            </a:r>
            <a:r>
              <a:rPr lang="en-US" sz="2000" b="1" dirty="0">
                <a:latin typeface="+mn-lt"/>
                <a:cs typeface="+mn-cs"/>
              </a:rPr>
              <a:t> a la </a:t>
            </a:r>
            <a:r>
              <a:rPr lang="en-US" sz="2000" b="1" dirty="0" err="1">
                <a:latin typeface="+mn-lt"/>
                <a:cs typeface="+mn-cs"/>
              </a:rPr>
              <a:t>presión</a:t>
            </a:r>
            <a:r>
              <a:rPr lang="en-US" sz="2000" b="1" dirty="0">
                <a:latin typeface="+mn-lt"/>
                <a:cs typeface="+mn-cs"/>
              </a:rPr>
              <a:t> </a:t>
            </a:r>
            <a:r>
              <a:rPr lang="en-US" sz="2000" b="1" dirty="0" err="1">
                <a:latin typeface="+mn-lt"/>
                <a:cs typeface="+mn-cs"/>
              </a:rPr>
              <a:t>parcial</a:t>
            </a:r>
            <a:r>
              <a:rPr lang="en-US" sz="2000" b="1" dirty="0">
                <a:latin typeface="+mn-lt"/>
                <a:cs typeface="+mn-cs"/>
              </a:rPr>
              <a:t> del gas </a:t>
            </a:r>
            <a:r>
              <a:rPr lang="en-US" sz="2000" b="1" dirty="0" err="1">
                <a:latin typeface="+mn-lt"/>
                <a:cs typeface="+mn-cs"/>
              </a:rPr>
              <a:t>sobre</a:t>
            </a:r>
            <a:r>
              <a:rPr lang="en-US" sz="2000" b="1" dirty="0">
                <a:latin typeface="+mn-lt"/>
                <a:cs typeface="+mn-cs"/>
              </a:rPr>
              <a:t> la </a:t>
            </a:r>
            <a:r>
              <a:rPr lang="en-US" sz="2000" b="1" dirty="0" err="1">
                <a:latin typeface="+mn-lt"/>
                <a:cs typeface="+mn-cs"/>
              </a:rPr>
              <a:t>solución</a:t>
            </a:r>
            <a:r>
              <a:rPr lang="en-US" sz="2000" b="1" dirty="0">
                <a:latin typeface="+mn-lt"/>
                <a:cs typeface="+mn-cs"/>
              </a:rPr>
              <a:t>.</a:t>
            </a:r>
          </a:p>
          <a:p>
            <a:pPr defTabSz="912813" eaLnBrk="0" hangingPunct="0">
              <a:spcBef>
                <a:spcPct val="20000"/>
              </a:spcBef>
              <a:buFont typeface="Monotype Sorts" pitchFamily="2" charset="2"/>
              <a:buNone/>
              <a:tabLst>
                <a:tab pos="449263" algn="l"/>
              </a:tabLst>
              <a:defRPr/>
            </a:pPr>
            <a:endParaRPr lang="en-US" sz="2800" b="1" dirty="0">
              <a:latin typeface="+mn-lt"/>
              <a:cs typeface="+mn-cs"/>
            </a:endParaRPr>
          </a:p>
          <a:p>
            <a:pPr defTabSz="912813" eaLnBrk="0" hangingPunct="0">
              <a:spcBef>
                <a:spcPct val="20000"/>
              </a:spcBef>
              <a:buFont typeface="Monotype Sorts" pitchFamily="2" charset="2"/>
              <a:buNone/>
              <a:tabLst>
                <a:tab pos="449263" algn="l"/>
              </a:tabLst>
              <a:defRPr/>
            </a:pPr>
            <a:r>
              <a:rPr lang="en-US" sz="3200" b="1" dirty="0">
                <a:solidFill>
                  <a:srgbClr val="081D58"/>
                </a:solidFill>
                <a:effectLst>
                  <a:outerShdw blurRad="38100" dist="38100" dir="2700000" algn="tl">
                    <a:srgbClr val="C0C0C0"/>
                  </a:outerShdw>
                </a:effectLst>
                <a:latin typeface="+mn-lt"/>
                <a:cs typeface="+mn-cs"/>
              </a:rPr>
              <a:t>		</a:t>
            </a:r>
            <a:r>
              <a:rPr lang="en-US" sz="2800" b="1" dirty="0">
                <a:solidFill>
                  <a:srgbClr val="081D58"/>
                </a:solidFill>
                <a:effectLst>
                  <a:outerShdw blurRad="38100" dist="38100" dir="2700000" algn="tl">
                    <a:srgbClr val="C0C0C0"/>
                  </a:outerShdw>
                </a:effectLst>
                <a:latin typeface="+mn-lt"/>
                <a:cs typeface="+mn-cs"/>
              </a:rPr>
              <a:t>S = k P</a:t>
            </a:r>
          </a:p>
          <a:p>
            <a:pPr defTabSz="912813" eaLnBrk="0" hangingPunct="0">
              <a:spcBef>
                <a:spcPct val="20000"/>
              </a:spcBef>
              <a:buFont typeface="Monotype Sorts" pitchFamily="2" charset="2"/>
              <a:buNone/>
              <a:tabLst>
                <a:tab pos="449263" algn="l"/>
              </a:tabLst>
              <a:defRPr/>
            </a:pPr>
            <a:endParaRPr lang="en-US" sz="3200" b="1" dirty="0">
              <a:solidFill>
                <a:srgbClr val="081D58"/>
              </a:solidFill>
              <a:effectLst>
                <a:outerShdw blurRad="38100" dist="38100" dir="2700000" algn="tl">
                  <a:srgbClr val="C0C0C0"/>
                </a:outerShdw>
              </a:effectLst>
              <a:latin typeface="+mn-lt"/>
              <a:cs typeface="+mn-cs"/>
            </a:endParaRPr>
          </a:p>
          <a:p>
            <a:pPr defTabSz="912813" eaLnBrk="0" hangingPunct="0">
              <a:lnSpc>
                <a:spcPct val="80000"/>
              </a:lnSpc>
              <a:spcBef>
                <a:spcPct val="20000"/>
              </a:spcBef>
              <a:buFont typeface="Monotype Sorts" pitchFamily="2" charset="2"/>
              <a:buNone/>
              <a:tabLst>
                <a:tab pos="449263" algn="l"/>
              </a:tabLst>
              <a:defRPr/>
            </a:pPr>
            <a:r>
              <a:rPr lang="en-US" sz="2000" dirty="0">
                <a:latin typeface="+mn-lt"/>
                <a:cs typeface="+mn-cs"/>
              </a:rPr>
              <a:t>S = </a:t>
            </a:r>
            <a:r>
              <a:rPr lang="en-US" sz="2000" dirty="0" err="1">
                <a:latin typeface="+mn-lt"/>
                <a:cs typeface="+mn-cs"/>
              </a:rPr>
              <a:t>solubilidad</a:t>
            </a:r>
            <a:r>
              <a:rPr lang="en-US" sz="2000" dirty="0">
                <a:latin typeface="+mn-lt"/>
                <a:cs typeface="+mn-cs"/>
              </a:rPr>
              <a:t> del gas (M)</a:t>
            </a:r>
          </a:p>
          <a:p>
            <a:pPr defTabSz="912813" eaLnBrk="0" hangingPunct="0">
              <a:lnSpc>
                <a:spcPct val="80000"/>
              </a:lnSpc>
              <a:spcBef>
                <a:spcPct val="20000"/>
              </a:spcBef>
              <a:buFont typeface="Monotype Sorts" pitchFamily="2" charset="2"/>
              <a:buNone/>
              <a:tabLst>
                <a:tab pos="449263" algn="l"/>
              </a:tabLst>
              <a:defRPr/>
            </a:pPr>
            <a:r>
              <a:rPr lang="en-US" sz="2000" dirty="0">
                <a:latin typeface="+mn-lt"/>
                <a:cs typeface="+mn-cs"/>
              </a:rPr>
              <a:t>k = </a:t>
            </a:r>
            <a:r>
              <a:rPr lang="en-US" sz="2000" dirty="0" err="1">
                <a:latin typeface="+mn-lt"/>
                <a:cs typeface="+mn-cs"/>
              </a:rPr>
              <a:t>constante</a:t>
            </a:r>
            <a:r>
              <a:rPr lang="en-US" sz="2000" dirty="0">
                <a:latin typeface="+mn-lt"/>
                <a:cs typeface="+mn-cs"/>
              </a:rPr>
              <a:t> de Henry</a:t>
            </a:r>
          </a:p>
          <a:p>
            <a:pPr defTabSz="912813" eaLnBrk="0" hangingPunct="0">
              <a:lnSpc>
                <a:spcPct val="80000"/>
              </a:lnSpc>
              <a:spcBef>
                <a:spcPct val="20000"/>
              </a:spcBef>
              <a:buFont typeface="Monotype Sorts" pitchFamily="2" charset="2"/>
              <a:buNone/>
              <a:tabLst>
                <a:tab pos="449263" algn="l"/>
              </a:tabLst>
              <a:defRPr/>
            </a:pPr>
            <a:r>
              <a:rPr lang="en-US" sz="2000" dirty="0">
                <a:latin typeface="+mn-lt"/>
                <a:cs typeface="+mn-cs"/>
              </a:rPr>
              <a:t>P = </a:t>
            </a:r>
            <a:r>
              <a:rPr lang="en-US" sz="2000" dirty="0" err="1">
                <a:latin typeface="+mn-lt"/>
                <a:cs typeface="+mn-cs"/>
              </a:rPr>
              <a:t>presión</a:t>
            </a:r>
            <a:r>
              <a:rPr lang="en-US" sz="2000" dirty="0">
                <a:latin typeface="+mn-lt"/>
                <a:cs typeface="+mn-cs"/>
              </a:rPr>
              <a:t> </a:t>
            </a:r>
            <a:r>
              <a:rPr lang="en-US" sz="2000" dirty="0" err="1">
                <a:latin typeface="+mn-lt"/>
                <a:cs typeface="+mn-cs"/>
              </a:rPr>
              <a:t>parcial</a:t>
            </a:r>
            <a:r>
              <a:rPr lang="en-US" sz="2000" dirty="0">
                <a:latin typeface="+mn-lt"/>
                <a:cs typeface="+mn-cs"/>
              </a:rPr>
              <a:t> del gas </a:t>
            </a:r>
            <a:endParaRPr lang="en-US" sz="2800" b="1" dirty="0">
              <a:latin typeface="+mn-lt"/>
              <a:cs typeface="+mn-cs"/>
            </a:endParaRPr>
          </a:p>
          <a:p>
            <a:pPr defTabSz="912813" eaLnBrk="0" hangingPunct="0">
              <a:spcBef>
                <a:spcPct val="20000"/>
              </a:spcBef>
              <a:buFont typeface="Monotype Sorts" pitchFamily="2" charset="2"/>
              <a:buNone/>
              <a:tabLst>
                <a:tab pos="449263" algn="l"/>
              </a:tabLst>
              <a:defRPr/>
            </a:pPr>
            <a:endParaRPr lang="en-US" sz="1400" b="1" dirty="0">
              <a:latin typeface="+mn-lt"/>
              <a:cs typeface="+mn-cs"/>
            </a:endParaRPr>
          </a:p>
          <a:p>
            <a:pPr defTabSz="912813" eaLnBrk="0" hangingPunct="0">
              <a:spcBef>
                <a:spcPct val="20000"/>
              </a:spcBef>
              <a:buFont typeface="Monotype Sorts" pitchFamily="2" charset="2"/>
              <a:buNone/>
              <a:tabLst>
                <a:tab pos="449263" algn="l"/>
              </a:tabLst>
              <a:defRPr/>
            </a:pPr>
            <a:endParaRPr lang="en-US" sz="2000" dirty="0">
              <a:latin typeface="+mn-lt"/>
              <a:cs typeface="+mn-cs"/>
            </a:endParaRPr>
          </a:p>
        </p:txBody>
      </p:sp>
      <p:sp>
        <p:nvSpPr>
          <p:cNvPr id="31750" name="17 CuadroTexto"/>
          <p:cNvSpPr txBox="1">
            <a:spLocks noChangeArrowheads="1"/>
          </p:cNvSpPr>
          <p:nvPr/>
        </p:nvSpPr>
        <p:spPr bwMode="auto">
          <a:xfrm>
            <a:off x="4786313" y="4000500"/>
            <a:ext cx="3419475"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912813" eaLnBrk="0" hangingPunct="0">
              <a:tabLst>
                <a:tab pos="449263" algn="l"/>
              </a:tabLst>
              <a:defRPr>
                <a:solidFill>
                  <a:schemeClr val="tx1"/>
                </a:solidFill>
                <a:latin typeface="Arial" charset="0"/>
                <a:cs typeface="Arial" charset="0"/>
              </a:defRPr>
            </a:lvl1pPr>
            <a:lvl2pPr marL="742950" indent="-285750" defTabSz="912813" eaLnBrk="0" hangingPunct="0">
              <a:tabLst>
                <a:tab pos="449263" algn="l"/>
              </a:tabLst>
              <a:defRPr>
                <a:solidFill>
                  <a:schemeClr val="tx1"/>
                </a:solidFill>
                <a:latin typeface="Arial" charset="0"/>
                <a:cs typeface="Arial" charset="0"/>
              </a:defRPr>
            </a:lvl2pPr>
            <a:lvl3pPr marL="1143000" indent="-228600" defTabSz="912813" eaLnBrk="0" hangingPunct="0">
              <a:tabLst>
                <a:tab pos="449263" algn="l"/>
              </a:tabLst>
              <a:defRPr>
                <a:solidFill>
                  <a:schemeClr val="tx1"/>
                </a:solidFill>
                <a:latin typeface="Arial" charset="0"/>
                <a:cs typeface="Arial" charset="0"/>
              </a:defRPr>
            </a:lvl3pPr>
            <a:lvl4pPr marL="1600200" indent="-228600" defTabSz="912813" eaLnBrk="0" hangingPunct="0">
              <a:tabLst>
                <a:tab pos="449263" algn="l"/>
              </a:tabLst>
              <a:defRPr>
                <a:solidFill>
                  <a:schemeClr val="tx1"/>
                </a:solidFill>
                <a:latin typeface="Arial" charset="0"/>
                <a:cs typeface="Arial" charset="0"/>
              </a:defRPr>
            </a:lvl4pPr>
            <a:lvl5pPr marL="2057400" indent="-228600" defTabSz="912813" eaLnBrk="0" hangingPunct="0">
              <a:tabLst>
                <a:tab pos="449263" algn="l"/>
              </a:tabLst>
              <a:defRPr>
                <a:solidFill>
                  <a:schemeClr val="tx1"/>
                </a:solidFill>
                <a:latin typeface="Arial" charset="0"/>
                <a:cs typeface="Arial" charset="0"/>
              </a:defRPr>
            </a:lvl5pPr>
            <a:lvl6pPr marL="2514600" indent="-228600" defTabSz="912813" eaLnBrk="0" fontAlgn="base" hangingPunct="0">
              <a:spcBef>
                <a:spcPct val="0"/>
              </a:spcBef>
              <a:spcAft>
                <a:spcPct val="0"/>
              </a:spcAft>
              <a:tabLst>
                <a:tab pos="449263" algn="l"/>
              </a:tabLst>
              <a:defRPr>
                <a:solidFill>
                  <a:schemeClr val="tx1"/>
                </a:solidFill>
                <a:latin typeface="Arial" charset="0"/>
                <a:cs typeface="Arial" charset="0"/>
              </a:defRPr>
            </a:lvl6pPr>
            <a:lvl7pPr marL="2971800" indent="-228600" defTabSz="912813" eaLnBrk="0" fontAlgn="base" hangingPunct="0">
              <a:spcBef>
                <a:spcPct val="0"/>
              </a:spcBef>
              <a:spcAft>
                <a:spcPct val="0"/>
              </a:spcAft>
              <a:tabLst>
                <a:tab pos="449263" algn="l"/>
              </a:tabLst>
              <a:defRPr>
                <a:solidFill>
                  <a:schemeClr val="tx1"/>
                </a:solidFill>
                <a:latin typeface="Arial" charset="0"/>
                <a:cs typeface="Arial" charset="0"/>
              </a:defRPr>
            </a:lvl7pPr>
            <a:lvl8pPr marL="3429000" indent="-228600" defTabSz="912813" eaLnBrk="0" fontAlgn="base" hangingPunct="0">
              <a:spcBef>
                <a:spcPct val="0"/>
              </a:spcBef>
              <a:spcAft>
                <a:spcPct val="0"/>
              </a:spcAft>
              <a:tabLst>
                <a:tab pos="449263" algn="l"/>
              </a:tabLst>
              <a:defRPr>
                <a:solidFill>
                  <a:schemeClr val="tx1"/>
                </a:solidFill>
                <a:latin typeface="Arial" charset="0"/>
                <a:cs typeface="Arial" charset="0"/>
              </a:defRPr>
            </a:lvl8pPr>
            <a:lvl9pPr marL="3886200" indent="-228600" defTabSz="912813" eaLnBrk="0" fontAlgn="base" hangingPunct="0">
              <a:spcBef>
                <a:spcPct val="0"/>
              </a:spcBef>
              <a:spcAft>
                <a:spcPct val="0"/>
              </a:spcAft>
              <a:tabLst>
                <a:tab pos="449263" algn="l"/>
              </a:tabLst>
              <a:defRPr>
                <a:solidFill>
                  <a:schemeClr val="tx1"/>
                </a:solidFill>
                <a:latin typeface="Arial" charset="0"/>
                <a:cs typeface="Arial" charset="0"/>
              </a:defRPr>
            </a:lvl9pPr>
          </a:lstStyle>
          <a:p>
            <a:pPr>
              <a:spcBef>
                <a:spcPct val="20000"/>
              </a:spcBef>
            </a:pPr>
            <a:r>
              <a:rPr lang="en-US" b="1"/>
              <a:t>Constantes de Henry(25°C), k</a:t>
            </a:r>
          </a:p>
          <a:p>
            <a:pPr>
              <a:spcBef>
                <a:spcPct val="20000"/>
              </a:spcBef>
            </a:pPr>
            <a:r>
              <a:rPr lang="en-US"/>
              <a:t>N</a:t>
            </a:r>
            <a:r>
              <a:rPr lang="en-US" baseline="-25000"/>
              <a:t>2</a:t>
            </a:r>
            <a:r>
              <a:rPr lang="en-US"/>
              <a:t>		8.42 •10</a:t>
            </a:r>
            <a:r>
              <a:rPr lang="en-US" sz="2000" baseline="30000"/>
              <a:t>-7</a:t>
            </a:r>
            <a:r>
              <a:rPr lang="en-US" sz="2000"/>
              <a:t> </a:t>
            </a:r>
            <a:r>
              <a:rPr lang="en-US"/>
              <a:t>M/mmHg</a:t>
            </a:r>
            <a:endParaRPr lang="en-US" baseline="30000"/>
          </a:p>
          <a:p>
            <a:pPr>
              <a:spcBef>
                <a:spcPct val="20000"/>
              </a:spcBef>
            </a:pPr>
            <a:r>
              <a:rPr lang="en-US"/>
              <a:t>O</a:t>
            </a:r>
            <a:r>
              <a:rPr lang="en-US" baseline="-25000"/>
              <a:t>2</a:t>
            </a:r>
            <a:r>
              <a:rPr lang="en-US"/>
              <a:t>		1.66 •10</a:t>
            </a:r>
            <a:r>
              <a:rPr lang="en-US" baseline="30000"/>
              <a:t>-</a:t>
            </a:r>
            <a:r>
              <a:rPr lang="en-US" sz="2000" baseline="30000"/>
              <a:t>6</a:t>
            </a:r>
            <a:r>
              <a:rPr lang="en-US" sz="2000"/>
              <a:t> </a:t>
            </a:r>
            <a:r>
              <a:rPr lang="en-US"/>
              <a:t>M/mmHg</a:t>
            </a:r>
            <a:endParaRPr lang="en-US" baseline="30000"/>
          </a:p>
          <a:p>
            <a:pPr>
              <a:spcBef>
                <a:spcPct val="20000"/>
              </a:spcBef>
            </a:pPr>
            <a:r>
              <a:rPr lang="en-US"/>
              <a:t>CO</a:t>
            </a:r>
            <a:r>
              <a:rPr lang="en-US" baseline="-25000"/>
              <a:t>2</a:t>
            </a:r>
            <a:r>
              <a:rPr lang="en-US"/>
              <a:t>	       4.48•10</a:t>
            </a:r>
            <a:r>
              <a:rPr lang="en-US" sz="2000" baseline="30000"/>
              <a:t>-5</a:t>
            </a:r>
            <a:r>
              <a:rPr lang="en-US" sz="2000"/>
              <a:t> </a:t>
            </a:r>
            <a:r>
              <a:rPr lang="en-US"/>
              <a:t>M/mmHg</a:t>
            </a:r>
            <a:endParaRPr lang="es-AR"/>
          </a:p>
        </p:txBody>
      </p:sp>
      <p:pic>
        <p:nvPicPr>
          <p:cNvPr id="31751" name="Picture 3" descr="henry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00688" y="2143125"/>
            <a:ext cx="2087562" cy="186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1 Título"/>
          <p:cNvSpPr>
            <a:spLocks noGrp="1"/>
          </p:cNvSpPr>
          <p:nvPr>
            <p:ph type="title"/>
          </p:nvPr>
        </p:nvSpPr>
        <p:spPr>
          <a:xfrm>
            <a:off x="323528" y="260648"/>
            <a:ext cx="8534400" cy="758952"/>
          </a:xfrm>
        </p:spPr>
        <p:txBody>
          <a:bodyPr>
            <a:normAutofit/>
          </a:bodyPr>
          <a:lstStyle/>
          <a:p>
            <a:r>
              <a:rPr lang="es-PE"/>
              <a:t>Ley de </a:t>
            </a:r>
            <a:r>
              <a:rPr lang="es-PE" smtClean="0"/>
              <a:t>Henry</a:t>
            </a:r>
            <a:endParaRPr lang="es-PE"/>
          </a:p>
        </p:txBody>
      </p:sp>
    </p:spTree>
    <p:extLst>
      <p:ext uri="{BB962C8B-B14F-4D97-AF65-F5344CB8AC3E}">
        <p14:creationId xmlns="" xmlns:p14="http://schemas.microsoft.com/office/powerpoint/2010/main" val="102721296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260648"/>
            <a:ext cx="8534400" cy="758952"/>
          </a:xfrm>
        </p:spPr>
        <p:txBody>
          <a:bodyPr>
            <a:normAutofit/>
          </a:bodyPr>
          <a:lstStyle/>
          <a:p>
            <a:r>
              <a:rPr lang="es-PE"/>
              <a:t>Ley de </a:t>
            </a:r>
            <a:r>
              <a:rPr lang="es-PE" smtClean="0"/>
              <a:t>Henry</a:t>
            </a:r>
            <a:endParaRPr lang="es-PE"/>
          </a:p>
        </p:txBody>
      </p:sp>
      <p:sp>
        <p:nvSpPr>
          <p:cNvPr id="3" name="2 Marcador de contenido"/>
          <p:cNvSpPr>
            <a:spLocks noGrp="1"/>
          </p:cNvSpPr>
          <p:nvPr>
            <p:ph sz="quarter" idx="1"/>
          </p:nvPr>
        </p:nvSpPr>
        <p:spPr/>
        <p:txBody>
          <a:bodyPr>
            <a:normAutofit fontScale="92500" lnSpcReduction="10000"/>
          </a:bodyPr>
          <a:lstStyle/>
          <a:p>
            <a:pPr marL="0" indent="0" algn="just">
              <a:buNone/>
            </a:pPr>
            <a:r>
              <a:rPr lang="es-PE" smtClean="0"/>
              <a:t>La </a:t>
            </a:r>
            <a:r>
              <a:rPr lang="es-PE" b="1"/>
              <a:t>ley de Henry </a:t>
            </a:r>
            <a:r>
              <a:rPr lang="es-PE"/>
              <a:t>establece que la solubilidad del gas en un líquido se relaciona </a:t>
            </a:r>
            <a:r>
              <a:rPr lang="es-PE" smtClean="0"/>
              <a:t>directamente con </a:t>
            </a:r>
            <a:r>
              <a:rPr lang="es-PE"/>
              <a:t>la presión de dicho gas sobre el líquido. A presiones más altas, </a:t>
            </a:r>
            <a:r>
              <a:rPr lang="es-PE" smtClean="0"/>
              <a:t>hay más </a:t>
            </a:r>
            <a:r>
              <a:rPr lang="es-PE"/>
              <a:t>moléculas de gas disponibles para entrar y disolverse en el líquido. Una </a:t>
            </a:r>
            <a:r>
              <a:rPr lang="es-PE" smtClean="0"/>
              <a:t>lata de </a:t>
            </a:r>
            <a:r>
              <a:rPr lang="es-PE"/>
              <a:t>refresco se carbonata usando gas CO2 a alta presión para aumentar la </a:t>
            </a:r>
            <a:r>
              <a:rPr lang="es-PE" smtClean="0"/>
              <a:t>solubilidad del </a:t>
            </a:r>
            <a:r>
              <a:rPr lang="es-PE"/>
              <a:t>CO2 en la bebida. Cuando abres la lata a presión atmosférica, la </a:t>
            </a:r>
            <a:r>
              <a:rPr lang="es-PE" smtClean="0"/>
              <a:t>presión del </a:t>
            </a:r>
            <a:r>
              <a:rPr lang="es-PE"/>
              <a:t>CO2 se reduce, lo que disminuye la solubilidad del CO2. Como resultado, </a:t>
            </a:r>
            <a:r>
              <a:rPr lang="es-PE" smtClean="0"/>
              <a:t>las burbujas </a:t>
            </a:r>
            <a:r>
              <a:rPr lang="es-PE"/>
              <a:t>de CO2 escapan </a:t>
            </a:r>
            <a:r>
              <a:rPr lang="es-PE" smtClean="0"/>
              <a:t> rápidamente </a:t>
            </a:r>
            <a:r>
              <a:rPr lang="es-PE"/>
              <a:t>de la solución. La explosión de burbujas </a:t>
            </a:r>
            <a:r>
              <a:rPr lang="es-PE" smtClean="0"/>
              <a:t>es incluso </a:t>
            </a:r>
            <a:r>
              <a:rPr lang="es-PE"/>
              <a:t>más notable cuando abres una lata caliente de refresco.</a:t>
            </a:r>
          </a:p>
        </p:txBody>
      </p:sp>
    </p:spTree>
    <p:extLst>
      <p:ext uri="{BB962C8B-B14F-4D97-AF65-F5344CB8AC3E}">
        <p14:creationId xmlns="" xmlns:p14="http://schemas.microsoft.com/office/powerpoint/2010/main" val="24936236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a:t>Ley de Henry</a:t>
            </a:r>
          </a:p>
        </p:txBody>
      </p:sp>
      <p:sp>
        <p:nvSpPr>
          <p:cNvPr id="3" name="2 Marcador de contenido"/>
          <p:cNvSpPr>
            <a:spLocks noGrp="1"/>
          </p:cNvSpPr>
          <p:nvPr>
            <p:ph sz="quarter" idx="1"/>
          </p:nvPr>
        </p:nvSpPr>
        <p:spPr>
          <a:xfrm>
            <a:off x="301752" y="1527048"/>
            <a:ext cx="8503920" cy="4926288"/>
          </a:xfrm>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412776"/>
            <a:ext cx="8208912" cy="44332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07412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dirty="0"/>
              <a:t>Tipos de soluto y </a:t>
            </a:r>
            <a:r>
              <a:rPr lang="es-PE" dirty="0" smtClean="0"/>
              <a:t>solventes</a:t>
            </a:r>
            <a:endParaRPr lang="es-PE" dirty="0"/>
          </a:p>
        </p:txBody>
      </p:sp>
      <p:sp>
        <p:nvSpPr>
          <p:cNvPr id="3" name="2 Marcador de contenido"/>
          <p:cNvSpPr>
            <a:spLocks noGrp="1"/>
          </p:cNvSpPr>
          <p:nvPr>
            <p:ph sz="quarter" idx="1"/>
          </p:nvPr>
        </p:nvSpPr>
        <p:spPr>
          <a:xfrm>
            <a:off x="3491880" y="1527048"/>
            <a:ext cx="5313792" cy="4572000"/>
          </a:xfrm>
        </p:spPr>
        <p:txBody>
          <a:bodyPr>
            <a:normAutofit fontScale="92500" lnSpcReduction="10000"/>
          </a:bodyPr>
          <a:lstStyle/>
          <a:p>
            <a:pPr algn="just"/>
            <a:r>
              <a:rPr lang="es-PE" dirty="0" smtClean="0"/>
              <a:t>Los </a:t>
            </a:r>
            <a:r>
              <a:rPr lang="es-PE" dirty="0"/>
              <a:t>solutos y solventes pueden ser sólidos, líquidos o gases. La solución que </a:t>
            </a:r>
            <a:r>
              <a:rPr lang="es-PE" dirty="0" smtClean="0"/>
              <a:t>forman tiene </a:t>
            </a:r>
            <a:r>
              <a:rPr lang="es-PE" dirty="0"/>
              <a:t>el mismo estado físico que el solvente. Cuando el azúcar se disuelve </a:t>
            </a:r>
            <a:r>
              <a:rPr lang="es-PE" dirty="0" smtClean="0"/>
              <a:t>en un </a:t>
            </a:r>
            <a:r>
              <a:rPr lang="es-PE" dirty="0"/>
              <a:t>vaso con agua, se forma una solución azucarada líquida. El azúcar es el </a:t>
            </a:r>
            <a:r>
              <a:rPr lang="es-PE" dirty="0" smtClean="0"/>
              <a:t>soluto y </a:t>
            </a:r>
            <a:r>
              <a:rPr lang="es-PE" dirty="0"/>
              <a:t>el agua el solvente. El agua carbonatada y los refrescos se preparan al </a:t>
            </a:r>
            <a:r>
              <a:rPr lang="es-PE" dirty="0" smtClean="0"/>
              <a:t>disolver gas </a:t>
            </a:r>
            <a:r>
              <a:rPr lang="es-PE" dirty="0"/>
              <a:t>CO2 en agua. El gas CO2 es el soluto y el agua el solvente. </a:t>
            </a:r>
          </a:p>
        </p:txBody>
      </p:sp>
      <p:pic>
        <p:nvPicPr>
          <p:cNvPr id="2050" name="Picture 2"/>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6599"/>
          <a:stretch/>
        </p:blipFill>
        <p:spPr bwMode="auto">
          <a:xfrm>
            <a:off x="179512" y="1412776"/>
            <a:ext cx="3199580" cy="4320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615717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r>
              <a:rPr lang="es-PE"/>
              <a:t>Calcule la masa de HCl anhidro en 5.00 mL de ácido clorhídrico concentrado (densidad 1.19 g/mL) que </a:t>
            </a:r>
            <a:r>
              <a:rPr lang="es-PE" smtClean="0"/>
              <a:t>contiene 37.23</a:t>
            </a:r>
            <a:r>
              <a:rPr lang="es-PE"/>
              <a:t>% de HCl en peso.</a:t>
            </a: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3167063"/>
            <a:ext cx="8784976" cy="1486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1 Título"/>
          <p:cNvSpPr>
            <a:spLocks noGrp="1"/>
          </p:cNvSpPr>
          <p:nvPr>
            <p:ph type="title"/>
          </p:nvPr>
        </p:nvSpPr>
        <p:spPr>
          <a:xfrm>
            <a:off x="301752" y="228600"/>
            <a:ext cx="8534400" cy="758952"/>
          </a:xfrm>
        </p:spPr>
        <p:txBody>
          <a:bodyPr/>
          <a:lstStyle/>
          <a:p>
            <a:r>
              <a:rPr lang="es-PE" smtClean="0"/>
              <a:t>Ejercicios</a:t>
            </a:r>
            <a:endParaRPr lang="es-PE"/>
          </a:p>
        </p:txBody>
      </p:sp>
    </p:spTree>
    <p:extLst>
      <p:ext uri="{BB962C8B-B14F-4D97-AF65-F5344CB8AC3E}">
        <p14:creationId xmlns="" xmlns:p14="http://schemas.microsoft.com/office/powerpoint/2010/main" val="313060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r>
              <a:rPr lang="es-PE"/>
              <a:t>Calcule el volumen de ácido sulfúrico concentrado (densidad 1.84 g/mL) que contiene 98% de H2SO4 en peso</a:t>
            </a:r>
            <a:r>
              <a:rPr lang="es-PE" smtClean="0"/>
              <a:t>, que </a:t>
            </a:r>
            <a:r>
              <a:rPr lang="es-PE"/>
              <a:t>se obtendría a partir de 40.0 g de H2SO4 puro.</a:t>
            </a: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3645024"/>
            <a:ext cx="8524875" cy="25744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1 Título"/>
          <p:cNvSpPr txBox="1">
            <a:spLocks/>
          </p:cNvSpPr>
          <p:nvPr/>
        </p:nvSpPr>
        <p:spPr>
          <a:xfrm>
            <a:off x="454152" y="381000"/>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s-PE" smtClean="0"/>
              <a:t>Ejercicios</a:t>
            </a:r>
            <a:endParaRPr lang="es-PE"/>
          </a:p>
        </p:txBody>
      </p:sp>
    </p:spTree>
    <p:extLst>
      <p:ext uri="{BB962C8B-B14F-4D97-AF65-F5344CB8AC3E}">
        <p14:creationId xmlns="" xmlns:p14="http://schemas.microsoft.com/office/powerpoint/2010/main" val="33135854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pPr marL="0" indent="0">
              <a:buNone/>
            </a:pPr>
            <a:r>
              <a:rPr lang="es-PE" dirty="0"/>
              <a:t>¿Cuántos mililitros de </a:t>
            </a:r>
            <a:r>
              <a:rPr lang="es-PE" dirty="0" smtClean="0"/>
              <a:t>Pb(NO3)</a:t>
            </a:r>
            <a:r>
              <a:rPr lang="es-PE" baseline="-25000" dirty="0" smtClean="0"/>
              <a:t>2 </a:t>
            </a:r>
            <a:r>
              <a:rPr lang="es-PE" dirty="0" smtClean="0"/>
              <a:t> </a:t>
            </a:r>
            <a:r>
              <a:rPr lang="es-PE" dirty="0"/>
              <a:t>2.00 M contienen 600 mg de Pb</a:t>
            </a:r>
            <a:r>
              <a:rPr lang="es-PE" baseline="30000" dirty="0"/>
              <a:t>2</a:t>
            </a:r>
            <a:r>
              <a:rPr lang="es-PE" baseline="30000" dirty="0" smtClean="0"/>
              <a:t>+? </a:t>
            </a:r>
            <a:r>
              <a:rPr lang="es-PE" dirty="0" smtClean="0"/>
              <a:t>(</a:t>
            </a:r>
            <a:r>
              <a:rPr lang="es-PE" dirty="0" err="1" smtClean="0"/>
              <a:t>M</a:t>
            </a:r>
            <a:r>
              <a:rPr lang="es-PE" baseline="-25000" dirty="0" err="1" smtClean="0"/>
              <a:t>Pb</a:t>
            </a:r>
            <a:r>
              <a:rPr lang="es-PE" dirty="0" smtClean="0"/>
              <a:t>=207.2 g/mol)</a:t>
            </a:r>
            <a:endParaRPr lang="es-PE" baseline="30000" dirty="0"/>
          </a:p>
        </p:txBody>
      </p:sp>
      <p:sp>
        <p:nvSpPr>
          <p:cNvPr id="4" name="1 Título"/>
          <p:cNvSpPr>
            <a:spLocks noGrp="1"/>
          </p:cNvSpPr>
          <p:nvPr>
            <p:ph type="title"/>
          </p:nvPr>
        </p:nvSpPr>
        <p:spPr>
          <a:xfrm>
            <a:off x="301752" y="228600"/>
            <a:ext cx="8534400" cy="758952"/>
          </a:xfrm>
        </p:spPr>
        <p:txBody>
          <a:bodyPr/>
          <a:lstStyle/>
          <a:p>
            <a:r>
              <a:rPr lang="es-PE" smtClean="0"/>
              <a:t>Ejercicios</a:t>
            </a:r>
            <a:endParaRPr lang="es-PE"/>
          </a:p>
        </p:txBody>
      </p:sp>
      <p:sp>
        <p:nvSpPr>
          <p:cNvPr id="5" name="4 Rectángulo"/>
          <p:cNvSpPr/>
          <p:nvPr/>
        </p:nvSpPr>
        <p:spPr>
          <a:xfrm>
            <a:off x="4101358" y="3244334"/>
            <a:ext cx="3350962" cy="369332"/>
          </a:xfrm>
          <a:prstGeom prst="rect">
            <a:avLst/>
          </a:prstGeom>
        </p:spPr>
        <p:txBody>
          <a:bodyPr wrap="square">
            <a:spAutoFit/>
          </a:bodyPr>
          <a:lstStyle/>
          <a:p>
            <a:r>
              <a:rPr lang="es-PE" smtClean="0"/>
              <a:t>Respuesta: 1.45mL</a:t>
            </a:r>
            <a:endParaRPr lang="es-PE"/>
          </a:p>
        </p:txBody>
      </p:sp>
    </p:spTree>
    <p:extLst>
      <p:ext uri="{BB962C8B-B14F-4D97-AF65-F5344CB8AC3E}">
        <p14:creationId xmlns="" xmlns:p14="http://schemas.microsoft.com/office/powerpoint/2010/main" val="1977411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01752" y="228600"/>
            <a:ext cx="8534400" cy="758952"/>
          </a:xfrm>
        </p:spPr>
        <p:txBody>
          <a:bodyPr/>
          <a:lstStyle/>
          <a:p>
            <a:r>
              <a:rPr lang="es-PE" smtClean="0"/>
              <a:t>Ejercicios</a:t>
            </a:r>
            <a:endParaRPr lang="es-PE"/>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484784"/>
            <a:ext cx="8640960" cy="93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5536" y="2809874"/>
            <a:ext cx="8318000" cy="32834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0001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301752" y="228600"/>
            <a:ext cx="8534400" cy="758952"/>
          </a:xfrm>
        </p:spPr>
        <p:txBody>
          <a:bodyPr/>
          <a:lstStyle/>
          <a:p>
            <a:r>
              <a:rPr lang="es-PE" smtClean="0"/>
              <a:t>Ejercicios</a:t>
            </a:r>
            <a:endParaRPr lang="es-PE"/>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556792"/>
            <a:ext cx="8640960" cy="936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2636912"/>
            <a:ext cx="6984776" cy="39073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3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sp>
        <p:nvSpPr>
          <p:cNvPr id="4" name="1 Título"/>
          <p:cNvSpPr>
            <a:spLocks noGrp="1"/>
          </p:cNvSpPr>
          <p:nvPr>
            <p:ph type="title"/>
          </p:nvPr>
        </p:nvSpPr>
        <p:spPr>
          <a:xfrm>
            <a:off x="301752" y="228600"/>
            <a:ext cx="8534400" cy="758952"/>
          </a:xfrm>
        </p:spPr>
        <p:txBody>
          <a:bodyPr/>
          <a:lstStyle/>
          <a:p>
            <a:r>
              <a:rPr lang="es-PE" smtClean="0"/>
              <a:t>Ejercicios</a:t>
            </a:r>
            <a:endParaRPr lang="es-PE"/>
          </a:p>
        </p:txBody>
      </p:sp>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340768"/>
            <a:ext cx="8712968" cy="20162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1540" y="3410428"/>
            <a:ext cx="8208912" cy="32562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3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sp>
        <p:nvSpPr>
          <p:cNvPr id="4" name="1 Título"/>
          <p:cNvSpPr>
            <a:spLocks noGrp="1"/>
          </p:cNvSpPr>
          <p:nvPr>
            <p:ph type="title"/>
          </p:nvPr>
        </p:nvSpPr>
        <p:spPr>
          <a:xfrm>
            <a:off x="301752" y="228600"/>
            <a:ext cx="8534400" cy="758952"/>
          </a:xfrm>
        </p:spPr>
        <p:txBody>
          <a:bodyPr/>
          <a:lstStyle/>
          <a:p>
            <a:r>
              <a:rPr lang="es-PE" smtClean="0"/>
              <a:t>Ejercicios</a:t>
            </a:r>
            <a:endParaRPr lang="es-PE"/>
          </a:p>
        </p:txBody>
      </p:sp>
      <p:pic>
        <p:nvPicPr>
          <p:cNvPr id="1126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484784"/>
            <a:ext cx="8784976" cy="1368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15068" y="2852936"/>
            <a:ext cx="8721530" cy="38164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73575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a:xfrm>
            <a:off x="301752" y="1527048"/>
            <a:ext cx="8503920" cy="1829944"/>
          </a:xfrm>
        </p:spPr>
        <p:txBody>
          <a:bodyPr>
            <a:normAutofit fontScale="92500"/>
          </a:bodyPr>
          <a:lstStyle/>
          <a:p>
            <a:pPr marL="0" indent="0">
              <a:buNone/>
            </a:pPr>
            <a:r>
              <a:rPr lang="es-ES"/>
              <a:t>Se dispone de un ácido nítrico comercial concentrado al 96,73 % en peso y densidad 1,5 g/ml. ¿Cuántos ml del ácido concentrado serán necesarios para preparar 0,2 l. de disolución 1,5 M de dicho ácido? Mm (HNO</a:t>
            </a:r>
            <a:r>
              <a:rPr lang="es-ES" baseline="-25000"/>
              <a:t>3</a:t>
            </a:r>
            <a:r>
              <a:rPr lang="es-ES"/>
              <a:t>) = 63g/mol.</a:t>
            </a:r>
            <a:endParaRPr lang="es-PE"/>
          </a:p>
          <a:p>
            <a:pPr marL="0" indent="0">
              <a:buNone/>
            </a:pPr>
            <a:endParaRPr lang="es-PE"/>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3140968"/>
            <a:ext cx="7560840" cy="36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561459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990600" y="2133600"/>
            <a:ext cx="7772400" cy="2231504"/>
          </a:xfrm>
        </p:spPr>
        <p:txBody>
          <a:bodyPr>
            <a:normAutofit fontScale="90000"/>
          </a:bodyPr>
          <a:lstStyle/>
          <a:p>
            <a:pPr algn="ctr"/>
            <a:r>
              <a:rPr lang="es-ES_tradnl" smtClean="0">
                <a:solidFill>
                  <a:srgbClr val="FF0000"/>
                </a:solidFill>
                <a:latin typeface="Comic Sans MS" pitchFamily="66" charset="0"/>
              </a:rPr>
              <a:t>PROPIEDADES</a:t>
            </a:r>
            <a:br>
              <a:rPr lang="es-ES_tradnl" smtClean="0">
                <a:solidFill>
                  <a:srgbClr val="FF0000"/>
                </a:solidFill>
                <a:latin typeface="Comic Sans MS" pitchFamily="66" charset="0"/>
              </a:rPr>
            </a:br>
            <a:r>
              <a:rPr lang="es-ES_tradnl" smtClean="0">
                <a:solidFill>
                  <a:srgbClr val="FF0000"/>
                </a:solidFill>
                <a:latin typeface="Comic Sans MS" pitchFamily="66" charset="0"/>
              </a:rPr>
              <a:t/>
            </a:r>
            <a:br>
              <a:rPr lang="es-ES_tradnl" smtClean="0">
                <a:solidFill>
                  <a:srgbClr val="FF0000"/>
                </a:solidFill>
                <a:latin typeface="Comic Sans MS" pitchFamily="66" charset="0"/>
              </a:rPr>
            </a:br>
            <a:r>
              <a:rPr lang="es-ES_tradnl" smtClean="0">
                <a:solidFill>
                  <a:srgbClr val="FF0000"/>
                </a:solidFill>
                <a:latin typeface="Comic Sans MS" pitchFamily="66" charset="0"/>
              </a:rPr>
              <a:t>COLIGATIVAS</a:t>
            </a:r>
            <a:br>
              <a:rPr lang="es-ES_tradnl" smtClean="0">
                <a:solidFill>
                  <a:srgbClr val="FF0000"/>
                </a:solidFill>
                <a:latin typeface="Comic Sans MS" pitchFamily="66" charset="0"/>
              </a:rPr>
            </a:br>
            <a:r>
              <a:rPr lang="es-ES_tradnl" smtClean="0">
                <a:solidFill>
                  <a:srgbClr val="FF0000"/>
                </a:solidFill>
                <a:latin typeface="Comic Sans MS" pitchFamily="66" charset="0"/>
              </a:rPr>
              <a:t/>
            </a:r>
            <a:br>
              <a:rPr lang="es-ES_tradnl" smtClean="0">
                <a:solidFill>
                  <a:srgbClr val="FF0000"/>
                </a:solidFill>
                <a:latin typeface="Comic Sans MS" pitchFamily="66" charset="0"/>
              </a:rPr>
            </a:br>
            <a:r>
              <a:rPr lang="es-ES_tradnl" smtClean="0">
                <a:solidFill>
                  <a:srgbClr val="FF0000"/>
                </a:solidFill>
                <a:latin typeface="Comic Sans MS" pitchFamily="66" charset="0"/>
              </a:rPr>
              <a:t>DE LAS SOLUCIONES</a:t>
            </a:r>
          </a:p>
        </p:txBody>
      </p:sp>
    </p:spTree>
    <p:extLst>
      <p:ext uri="{BB962C8B-B14F-4D97-AF65-F5344CB8AC3E}">
        <p14:creationId xmlns="" xmlns:p14="http://schemas.microsoft.com/office/powerpoint/2010/main" val="35555828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xfrm>
            <a:off x="406400" y="419100"/>
            <a:ext cx="8280400" cy="561628"/>
          </a:xfrm>
        </p:spPr>
        <p:txBody>
          <a:bodyPr>
            <a:normAutofit fontScale="90000"/>
          </a:bodyPr>
          <a:lstStyle/>
          <a:p>
            <a:pPr algn="ctr"/>
            <a:r>
              <a:rPr lang="es-ES_tradnl" smtClean="0">
                <a:solidFill>
                  <a:srgbClr val="0000FF"/>
                </a:solidFill>
              </a:rPr>
              <a:t>Propiedades coligativas</a:t>
            </a:r>
            <a:endParaRPr lang="es-ES_tradnl" sz="5400" smtClean="0">
              <a:solidFill>
                <a:srgbClr val="CC0000"/>
              </a:solidFill>
            </a:endParaRPr>
          </a:p>
        </p:txBody>
      </p:sp>
      <p:sp>
        <p:nvSpPr>
          <p:cNvPr id="4099" name="Rectangle 5"/>
          <p:cNvSpPr>
            <a:spLocks noGrp="1" noChangeArrowheads="1"/>
          </p:cNvSpPr>
          <p:nvPr>
            <p:ph type="body" idx="1"/>
          </p:nvPr>
        </p:nvSpPr>
        <p:spPr/>
        <p:txBody>
          <a:bodyPr/>
          <a:lstStyle/>
          <a:p>
            <a:pPr algn="just">
              <a:buFont typeface="Monotype Sorts" pitchFamily="2" charset="2"/>
              <a:buNone/>
            </a:pPr>
            <a:r>
              <a:rPr lang="es-ES_tradnl" smtClean="0"/>
              <a:t>	</a:t>
            </a:r>
            <a:r>
              <a:rPr lang="es-ES_tradnl" sz="2400" smtClean="0">
                <a:solidFill>
                  <a:srgbClr val="CC0000"/>
                </a:solidFill>
              </a:rPr>
              <a:t>Son aquellas propiedades físicas de las soluciones que dependen más bien de la cantidad de soluto que de su naturaleza.</a:t>
            </a:r>
          </a:p>
        </p:txBody>
      </p:sp>
    </p:spTree>
    <p:extLst>
      <p:ext uri="{BB962C8B-B14F-4D97-AF65-F5344CB8AC3E}">
        <p14:creationId xmlns="" xmlns:p14="http://schemas.microsoft.com/office/powerpoint/2010/main" val="1970521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sz="quarter" idx="1"/>
          </p:nvPr>
        </p:nvSpPr>
        <p:spPr/>
        <p:txBody>
          <a:bodyPr/>
          <a:lstStyle/>
          <a:p>
            <a:endParaRPr lang="es-PE" dirty="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332656"/>
            <a:ext cx="8424936" cy="5904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862924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a:r>
              <a:rPr lang="es-ES_tradnl" sz="2800" smtClean="0">
                <a:solidFill>
                  <a:srgbClr val="0000FF"/>
                </a:solidFill>
              </a:rPr>
              <a:t>Cuatro son las propiedades coligativas:</a:t>
            </a:r>
            <a:endParaRPr lang="es-ES_tradnl" sz="2800" smtClean="0">
              <a:solidFill>
                <a:srgbClr val="CC0000"/>
              </a:solidFill>
            </a:endParaRPr>
          </a:p>
        </p:txBody>
      </p:sp>
      <p:sp>
        <p:nvSpPr>
          <p:cNvPr id="5123" name="Rectangle 3"/>
          <p:cNvSpPr>
            <a:spLocks noGrp="1" noChangeArrowheads="1"/>
          </p:cNvSpPr>
          <p:nvPr>
            <p:ph type="body" idx="1"/>
          </p:nvPr>
        </p:nvSpPr>
        <p:spPr>
          <a:xfrm>
            <a:off x="1371600" y="2209800"/>
            <a:ext cx="6800800" cy="4114800"/>
          </a:xfrm>
        </p:spPr>
        <p:txBody>
          <a:bodyPr/>
          <a:lstStyle/>
          <a:p>
            <a:pPr>
              <a:buClr>
                <a:srgbClr val="0000FF"/>
              </a:buClr>
              <a:buFont typeface="Monotype Sorts" pitchFamily="2" charset="2"/>
              <a:buChar char="]"/>
            </a:pPr>
            <a:r>
              <a:rPr lang="es-ES_tradnl" smtClean="0">
                <a:solidFill>
                  <a:srgbClr val="CC0000"/>
                </a:solidFill>
              </a:rPr>
              <a:t>Disminución de la presión de vapor</a:t>
            </a:r>
          </a:p>
          <a:p>
            <a:pPr>
              <a:buClr>
                <a:srgbClr val="0000FF"/>
              </a:buClr>
              <a:buFont typeface="Monotype Sorts" pitchFamily="2" charset="2"/>
              <a:buChar char="]"/>
            </a:pPr>
            <a:endParaRPr lang="es-ES_tradnl" smtClean="0">
              <a:solidFill>
                <a:srgbClr val="CC0000"/>
              </a:solidFill>
            </a:endParaRPr>
          </a:p>
          <a:p>
            <a:pPr>
              <a:buClr>
                <a:srgbClr val="0000FF"/>
              </a:buClr>
              <a:buFont typeface="Monotype Sorts" pitchFamily="2" charset="2"/>
              <a:buChar char="]"/>
            </a:pPr>
            <a:r>
              <a:rPr lang="es-ES_tradnl" smtClean="0">
                <a:solidFill>
                  <a:srgbClr val="CC0000"/>
                </a:solidFill>
              </a:rPr>
              <a:t>Disminución del punto de congelación</a:t>
            </a:r>
          </a:p>
          <a:p>
            <a:pPr>
              <a:buClr>
                <a:srgbClr val="0000FF"/>
              </a:buClr>
              <a:buFont typeface="Monotype Sorts" pitchFamily="2" charset="2"/>
              <a:buChar char="]"/>
            </a:pPr>
            <a:endParaRPr lang="es-ES_tradnl" smtClean="0">
              <a:solidFill>
                <a:srgbClr val="CC0000"/>
              </a:solidFill>
            </a:endParaRPr>
          </a:p>
          <a:p>
            <a:pPr>
              <a:buClr>
                <a:srgbClr val="0000FF"/>
              </a:buClr>
              <a:buFont typeface="Monotype Sorts" pitchFamily="2" charset="2"/>
              <a:buChar char="]"/>
            </a:pPr>
            <a:r>
              <a:rPr lang="es-ES_tradnl" smtClean="0">
                <a:solidFill>
                  <a:srgbClr val="CC0000"/>
                </a:solidFill>
              </a:rPr>
              <a:t>Aumento del punto de ebullición</a:t>
            </a:r>
          </a:p>
          <a:p>
            <a:pPr>
              <a:buClr>
                <a:srgbClr val="0000FF"/>
              </a:buClr>
              <a:buFont typeface="Monotype Sorts" pitchFamily="2" charset="2"/>
              <a:buChar char="]"/>
            </a:pPr>
            <a:endParaRPr lang="es-ES_tradnl" smtClean="0">
              <a:solidFill>
                <a:srgbClr val="CC0000"/>
              </a:solidFill>
            </a:endParaRPr>
          </a:p>
          <a:p>
            <a:pPr>
              <a:buClr>
                <a:srgbClr val="0000FF"/>
              </a:buClr>
              <a:buFont typeface="Monotype Sorts" pitchFamily="2" charset="2"/>
              <a:buChar char="]"/>
            </a:pPr>
            <a:r>
              <a:rPr lang="es-ES_tradnl" smtClean="0">
                <a:solidFill>
                  <a:srgbClr val="CC0000"/>
                </a:solidFill>
              </a:rPr>
              <a:t>Presión osmótica</a:t>
            </a:r>
          </a:p>
          <a:p>
            <a:endParaRPr lang="es-ES_tradnl" smtClean="0">
              <a:solidFill>
                <a:srgbClr val="CC0000"/>
              </a:solidFill>
            </a:endParaRPr>
          </a:p>
          <a:p>
            <a:endParaRPr lang="es-ES_tradnl" smtClean="0">
              <a:solidFill>
                <a:srgbClr val="CC0000"/>
              </a:solidFill>
            </a:endParaRPr>
          </a:p>
        </p:txBody>
      </p:sp>
    </p:spTree>
    <p:extLst>
      <p:ext uri="{BB962C8B-B14F-4D97-AF65-F5344CB8AC3E}">
        <p14:creationId xmlns="" xmlns:p14="http://schemas.microsoft.com/office/powerpoint/2010/main" val="41027076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6"/>
          <p:cNvSpPr>
            <a:spLocks noChangeArrowheads="1"/>
          </p:cNvSpPr>
          <p:nvPr/>
        </p:nvSpPr>
        <p:spPr bwMode="auto">
          <a:xfrm>
            <a:off x="214313" y="1367106"/>
            <a:ext cx="8786812"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dirty="0">
                <a:latin typeface="+mj-lt"/>
                <a:cs typeface="Times New Roman" pitchFamily="18" charset="0"/>
              </a:rPr>
              <a:t>Al </a:t>
            </a:r>
            <a:r>
              <a:rPr lang="es-MX" altLang="es-CL" sz="2000" b="1" dirty="0">
                <a:latin typeface="+mj-lt"/>
                <a:cs typeface="Times New Roman" pitchFamily="18" charset="0"/>
              </a:rPr>
              <a:t>añadir un soluto </a:t>
            </a:r>
            <a:r>
              <a:rPr lang="es-MX" altLang="es-CL" sz="2000" dirty="0">
                <a:latin typeface="+mj-lt"/>
                <a:cs typeface="Times New Roman" pitchFamily="18" charset="0"/>
              </a:rPr>
              <a:t>a un disolvente puro, se produce una </a:t>
            </a:r>
            <a:r>
              <a:rPr lang="es-MX" altLang="es-CL" sz="2000" b="1" dirty="0">
                <a:latin typeface="+mj-lt"/>
                <a:cs typeface="Times New Roman" pitchFamily="18" charset="0"/>
              </a:rPr>
              <a:t>disminución de la presión de vapor del disolvente</a:t>
            </a:r>
            <a:r>
              <a:rPr lang="es-MX" altLang="es-CL" sz="2000" dirty="0">
                <a:latin typeface="+mj-lt"/>
                <a:cs typeface="Times New Roman" pitchFamily="18" charset="0"/>
              </a:rPr>
              <a:t>. Así, la relación entre la presión de vapor de la disolución y la presión de vapor del disolvente puro depende de la concentración del soluto en la disolución. </a:t>
            </a:r>
          </a:p>
        </p:txBody>
      </p:sp>
      <p:grpSp>
        <p:nvGrpSpPr>
          <p:cNvPr id="2" name="Group 7"/>
          <p:cNvGrpSpPr>
            <a:grpSpLocks/>
          </p:cNvGrpSpPr>
          <p:nvPr/>
        </p:nvGrpSpPr>
        <p:grpSpPr bwMode="auto">
          <a:xfrm>
            <a:off x="0" y="476672"/>
            <a:ext cx="8243888" cy="400050"/>
            <a:chOff x="0" y="482"/>
            <a:chExt cx="5193" cy="252"/>
          </a:xfrm>
        </p:grpSpPr>
        <p:sp>
          <p:nvSpPr>
            <p:cNvPr id="29709" name="40 CuadroTexto"/>
            <p:cNvSpPr txBox="1">
              <a:spLocks noChangeArrowheads="1"/>
            </p:cNvSpPr>
            <p:nvPr/>
          </p:nvSpPr>
          <p:spPr bwMode="auto">
            <a:xfrm>
              <a:off x="22" y="482"/>
              <a:ext cx="5171"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ES_tradnl" altLang="es-CL" sz="2000" b="1" dirty="0" smtClean="0">
                  <a:latin typeface="+mj-lt"/>
                </a:rPr>
                <a:t>Disminución </a:t>
              </a:r>
              <a:r>
                <a:rPr lang="es-ES_tradnl" altLang="es-CL" sz="2000" b="1" dirty="0">
                  <a:latin typeface="+mj-lt"/>
                </a:rPr>
                <a:t>de la presión de vapor </a:t>
              </a:r>
              <a:endParaRPr lang="es-CL" altLang="es-CL" sz="2000" b="1" dirty="0">
                <a:latin typeface="+mj-lt"/>
              </a:endParaRPr>
            </a:p>
          </p:txBody>
        </p:sp>
        <p:cxnSp>
          <p:nvCxnSpPr>
            <p:cNvPr id="11" name="10 Conector recto"/>
            <p:cNvCxnSpPr/>
            <p:nvPr/>
          </p:nvCxnSpPr>
          <p:spPr>
            <a:xfrm>
              <a:off x="0" y="720"/>
              <a:ext cx="4785" cy="1"/>
            </a:xfrm>
            <a:prstGeom prst="line">
              <a:avLst/>
            </a:prstGeom>
            <a:ln>
              <a:solidFill>
                <a:srgbClr val="067DD9"/>
              </a:solidFill>
            </a:ln>
          </p:spPr>
          <p:style>
            <a:lnRef idx="1">
              <a:schemeClr val="accent1"/>
            </a:lnRef>
            <a:fillRef idx="0">
              <a:schemeClr val="accent1"/>
            </a:fillRef>
            <a:effectRef idx="0">
              <a:schemeClr val="accent1"/>
            </a:effectRef>
            <a:fontRef idx="minor">
              <a:schemeClr val="tx1"/>
            </a:fontRef>
          </p:style>
        </p:cxnSp>
      </p:grpSp>
      <p:grpSp>
        <p:nvGrpSpPr>
          <p:cNvPr id="3" name="20 Grupo"/>
          <p:cNvGrpSpPr>
            <a:grpSpLocks/>
          </p:cNvGrpSpPr>
          <p:nvPr/>
        </p:nvGrpSpPr>
        <p:grpSpPr bwMode="auto">
          <a:xfrm>
            <a:off x="285750" y="2901635"/>
            <a:ext cx="4714878" cy="403601"/>
            <a:chOff x="285720" y="3102198"/>
            <a:chExt cx="4071966" cy="404103"/>
          </a:xfrm>
        </p:grpSpPr>
        <p:sp>
          <p:nvSpPr>
            <p:cNvPr id="29706" name="Text Box 9"/>
            <p:cNvSpPr txBox="1">
              <a:spLocks noChangeArrowheads="1"/>
            </p:cNvSpPr>
            <p:nvPr/>
          </p:nvSpPr>
          <p:spPr bwMode="auto">
            <a:xfrm>
              <a:off x="2714629" y="3105693"/>
              <a:ext cx="1643057" cy="400608"/>
            </a:xfrm>
            <a:prstGeom prst="rect">
              <a:avLst/>
            </a:prstGeom>
            <a:solidFill>
              <a:schemeClr val="accent2">
                <a:alpha val="25098"/>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2000">
                  <a:latin typeface="+mj-lt"/>
                </a:rPr>
                <a:t>P</a:t>
              </a:r>
              <a:r>
                <a:rPr lang="es-ES" altLang="es-CL" sz="2000" baseline="-25000">
                  <a:latin typeface="+mj-lt"/>
                </a:rPr>
                <a:t>A</a:t>
              </a:r>
              <a:r>
                <a:rPr lang="es-ES" altLang="es-CL" sz="2000">
                  <a:latin typeface="+mj-lt"/>
                </a:rPr>
                <a:t> = X</a:t>
              </a:r>
              <a:r>
                <a:rPr lang="es-ES" altLang="es-CL" sz="2000" baseline="-25000">
                  <a:latin typeface="+mj-lt"/>
                </a:rPr>
                <a:t>A</a:t>
              </a:r>
              <a:r>
                <a:rPr lang="es-ES" altLang="es-CL" sz="2000">
                  <a:latin typeface="+mj-lt"/>
                </a:rPr>
                <a:t> P</a:t>
              </a:r>
              <a:r>
                <a:rPr lang="es-ES" altLang="es-CL" sz="2000" baseline="30000">
                  <a:latin typeface="+mj-lt"/>
                </a:rPr>
                <a:t>°</a:t>
              </a:r>
              <a:endParaRPr lang="es-ES" altLang="es-CL" sz="2000">
                <a:latin typeface="+mj-lt"/>
              </a:endParaRPr>
            </a:p>
          </p:txBody>
        </p:sp>
        <p:sp>
          <p:nvSpPr>
            <p:cNvPr id="29707" name="Rectangle 6"/>
            <p:cNvSpPr>
              <a:spLocks noChangeArrowheads="1"/>
            </p:cNvSpPr>
            <p:nvPr/>
          </p:nvSpPr>
          <p:spPr bwMode="auto">
            <a:xfrm>
              <a:off x="285720" y="3102198"/>
              <a:ext cx="1714512" cy="400608"/>
            </a:xfrm>
            <a:prstGeom prst="rect">
              <a:avLst/>
            </a:prstGeom>
            <a:solidFill>
              <a:schemeClr val="accent1">
                <a:lumMod val="60000"/>
                <a:lumOff val="4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dirty="0">
                  <a:latin typeface="+mj-lt"/>
                  <a:cs typeface="Times New Roman" pitchFamily="18" charset="0"/>
                </a:rPr>
                <a:t>Ley de </a:t>
              </a:r>
              <a:r>
                <a:rPr lang="es-MX" altLang="es-CL" sz="2000" dirty="0" err="1">
                  <a:latin typeface="+mj-lt"/>
                  <a:cs typeface="Times New Roman" pitchFamily="18" charset="0"/>
                </a:rPr>
                <a:t>Raoult</a:t>
              </a:r>
              <a:endParaRPr lang="es-MX" altLang="es-CL" sz="2000" dirty="0">
                <a:latin typeface="+mj-lt"/>
                <a:cs typeface="Times New Roman" pitchFamily="18" charset="0"/>
              </a:endParaRPr>
            </a:p>
          </p:txBody>
        </p:sp>
        <p:cxnSp>
          <p:nvCxnSpPr>
            <p:cNvPr id="29708" name="AutoShape 36"/>
            <p:cNvCxnSpPr>
              <a:cxnSpLocks noChangeShapeType="1"/>
            </p:cNvCxnSpPr>
            <p:nvPr/>
          </p:nvCxnSpPr>
          <p:spPr bwMode="auto">
            <a:xfrm flipV="1">
              <a:off x="2000232" y="3304853"/>
              <a:ext cx="442933" cy="0"/>
            </a:xfrm>
            <a:prstGeom prst="straightConnector1">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cxnSp>
      </p:grpSp>
      <p:sp>
        <p:nvSpPr>
          <p:cNvPr id="29702" name="Rectangle 6"/>
          <p:cNvSpPr>
            <a:spLocks noChangeArrowheads="1"/>
          </p:cNvSpPr>
          <p:nvPr/>
        </p:nvSpPr>
        <p:spPr bwMode="auto">
          <a:xfrm>
            <a:off x="285750" y="3548380"/>
            <a:ext cx="4862513"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MX" altLang="es-CL">
                <a:latin typeface="+mj-lt"/>
                <a:cs typeface="Times New Roman" pitchFamily="18" charset="0"/>
              </a:rPr>
              <a:t>Donde:</a:t>
            </a:r>
          </a:p>
          <a:p>
            <a:pPr eaLnBrk="1" hangingPunct="1"/>
            <a:r>
              <a:rPr lang="es-MX" altLang="es-CL">
                <a:latin typeface="+mj-lt"/>
                <a:cs typeface="Times New Roman" pitchFamily="18" charset="0"/>
              </a:rPr>
              <a:t>P</a:t>
            </a:r>
            <a:r>
              <a:rPr lang="es-MX" altLang="es-CL" baseline="-25000">
                <a:latin typeface="+mj-lt"/>
                <a:cs typeface="Times New Roman" pitchFamily="18" charset="0"/>
              </a:rPr>
              <a:t>A</a:t>
            </a:r>
            <a:r>
              <a:rPr lang="es-MX" altLang="es-CL">
                <a:latin typeface="+mj-lt"/>
                <a:cs typeface="Times New Roman" pitchFamily="18" charset="0"/>
              </a:rPr>
              <a:t>: Presión parcial del disolvente en una disolución</a:t>
            </a:r>
          </a:p>
          <a:p>
            <a:pPr eaLnBrk="1" hangingPunct="1"/>
            <a:r>
              <a:rPr lang="es-MX" altLang="es-CL">
                <a:latin typeface="+mj-lt"/>
                <a:cs typeface="Times New Roman" pitchFamily="18" charset="0"/>
              </a:rPr>
              <a:t>P</a:t>
            </a:r>
            <a:r>
              <a:rPr lang="es-MX" altLang="es-CL" baseline="30000">
                <a:latin typeface="+mj-lt"/>
                <a:cs typeface="Times New Roman" pitchFamily="18" charset="0"/>
              </a:rPr>
              <a:t>°</a:t>
            </a:r>
            <a:r>
              <a:rPr lang="es-MX" altLang="es-CL">
                <a:latin typeface="+mj-lt"/>
                <a:cs typeface="Times New Roman" pitchFamily="18" charset="0"/>
              </a:rPr>
              <a:t>: Presión de vapor del disolvente puro</a:t>
            </a:r>
          </a:p>
          <a:p>
            <a:pPr eaLnBrk="1" hangingPunct="1"/>
            <a:r>
              <a:rPr lang="es-MX" altLang="es-CL">
                <a:latin typeface="+mj-lt"/>
                <a:cs typeface="Times New Roman" pitchFamily="18" charset="0"/>
              </a:rPr>
              <a:t>X</a:t>
            </a:r>
            <a:r>
              <a:rPr lang="es-MX" altLang="es-CL" baseline="-25000">
                <a:latin typeface="+mj-lt"/>
                <a:cs typeface="Times New Roman" pitchFamily="18" charset="0"/>
              </a:rPr>
              <a:t>A</a:t>
            </a:r>
            <a:r>
              <a:rPr lang="es-MX" altLang="es-CL">
                <a:latin typeface="+mj-lt"/>
                <a:cs typeface="Times New Roman" pitchFamily="18" charset="0"/>
              </a:rPr>
              <a:t>: Fracción molar del disolvente en la disolución  </a:t>
            </a:r>
          </a:p>
        </p:txBody>
      </p:sp>
      <p:sp>
        <p:nvSpPr>
          <p:cNvPr id="17" name="Text Box 18"/>
          <p:cNvSpPr txBox="1">
            <a:spLocks noChangeArrowheads="1"/>
          </p:cNvSpPr>
          <p:nvPr/>
        </p:nvSpPr>
        <p:spPr bwMode="auto">
          <a:xfrm>
            <a:off x="1000125" y="6072188"/>
            <a:ext cx="7143750" cy="400110"/>
          </a:xfrm>
          <a:prstGeom prst="rect">
            <a:avLst/>
          </a:prstGeom>
          <a:solidFill>
            <a:schemeClr val="accent2">
              <a:alpha val="10196"/>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2000">
                <a:latin typeface="+mj-lt"/>
              </a:rPr>
              <a:t>Aplicación → determinación de pesos moleculares.</a:t>
            </a:r>
          </a:p>
        </p:txBody>
      </p:sp>
      <p:sp>
        <p:nvSpPr>
          <p:cNvPr id="18" name="Rectangle 6"/>
          <p:cNvSpPr>
            <a:spLocks noChangeArrowheads="1"/>
          </p:cNvSpPr>
          <p:nvPr/>
        </p:nvSpPr>
        <p:spPr bwMode="auto">
          <a:xfrm>
            <a:off x="285750" y="5180876"/>
            <a:ext cx="464344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MX" altLang="es-CL" sz="2000" b="1" dirty="0">
                <a:solidFill>
                  <a:srgbClr val="FF0000"/>
                </a:solidFill>
                <a:latin typeface="+mj-lt"/>
                <a:cs typeface="Times New Roman" pitchFamily="18" charset="0"/>
              </a:rPr>
              <a:t>Si la presión de vapor disminuye, la evaporación ocurre lentamente</a:t>
            </a:r>
          </a:p>
        </p:txBody>
      </p:sp>
      <p:pic>
        <p:nvPicPr>
          <p:cNvPr id="29705" name="Picture 4" descr="http://profenrique.files.wordpress.com/2007/07/desc-pvapor-1.jpg?w=376&amp;h=14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43500" y="2786063"/>
            <a:ext cx="35814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41487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box(in)">
                                      <p:cBhvr>
                                        <p:cTn id="12" dur="500"/>
                                        <p:tgtEl>
                                          <p:spTgt spid="29702"/>
                                        </p:tgtEl>
                                      </p:cBhvr>
                                    </p:animEffect>
                                  </p:childTnLst>
                                </p:cTn>
                              </p:par>
                              <p:par>
                                <p:cTn id="13" presetID="4"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in)">
                                      <p:cBhvr>
                                        <p:cTn id="15" dur="500"/>
                                        <p:tgtEl>
                                          <p:spTgt spid="3"/>
                                        </p:tgtEl>
                                      </p:cBhvr>
                                    </p:animEffect>
                                  </p:childTnLst>
                                </p:cTn>
                              </p:par>
                              <p:par>
                                <p:cTn id="16" presetID="4" presetClass="entr" presetSubtype="16" fill="hold" nodeType="withEffect">
                                  <p:stCondLst>
                                    <p:cond delay="0"/>
                                  </p:stCondLst>
                                  <p:childTnLst>
                                    <p:set>
                                      <p:cBhvr>
                                        <p:cTn id="17" dur="1" fill="hold">
                                          <p:stCondLst>
                                            <p:cond delay="0"/>
                                          </p:stCondLst>
                                        </p:cTn>
                                        <p:tgtEl>
                                          <p:spTgt spid="29705"/>
                                        </p:tgtEl>
                                        <p:attrNameLst>
                                          <p:attrName>style.visibility</p:attrName>
                                        </p:attrNameLst>
                                      </p:cBhvr>
                                      <p:to>
                                        <p:strVal val="visible"/>
                                      </p:to>
                                    </p:set>
                                    <p:animEffect transition="in" filter="box(in)">
                                      <p:cBhvr>
                                        <p:cTn id="18" dur="500"/>
                                        <p:tgtEl>
                                          <p:spTgt spid="297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ox(in)">
                                      <p:cBhvr>
                                        <p:cTn id="23" dur="500"/>
                                        <p:tgtEl>
                                          <p:spTgt spid="18"/>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ox(in)">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702" grpId="0"/>
      <p:bldP spid="17" grpId="0" animBg="1"/>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s-ES_tradnl">
                <a:latin typeface="Arial" charset="0"/>
              </a:rPr>
              <a:t>Ejercicio</a:t>
            </a:r>
            <a:r>
              <a:rPr lang="es-ES_tradnl" smtClean="0">
                <a:latin typeface="Arial" charset="0"/>
              </a:rPr>
              <a:t>:</a:t>
            </a:r>
            <a:br>
              <a:rPr lang="es-ES_tradnl" smtClean="0">
                <a:latin typeface="Arial" charset="0"/>
              </a:rPr>
            </a:br>
            <a:endParaRPr lang="es-ES_tradnl">
              <a:latin typeface="Arial" charset="0"/>
            </a:endParaRPr>
          </a:p>
        </p:txBody>
      </p:sp>
      <p:sp>
        <p:nvSpPr>
          <p:cNvPr id="46083" name="Rectangle 3"/>
          <p:cNvSpPr>
            <a:spLocks noGrp="1" noChangeArrowheads="1"/>
          </p:cNvSpPr>
          <p:nvPr>
            <p:ph type="body" sz="half" idx="1"/>
          </p:nvPr>
        </p:nvSpPr>
        <p:spPr>
          <a:xfrm>
            <a:off x="827088" y="1268413"/>
            <a:ext cx="7834312" cy="1584325"/>
          </a:xfrm>
          <a:solidFill>
            <a:schemeClr val="bg1"/>
          </a:solidFill>
        </p:spPr>
        <p:txBody>
          <a:bodyPr/>
          <a:lstStyle/>
          <a:p>
            <a:pPr marL="0" indent="0" algn="just">
              <a:buFont typeface="Wingdings" pitchFamily="2" charset="2"/>
              <a:buNone/>
            </a:pPr>
            <a:r>
              <a:rPr lang="es-ES_tradnl" sz="2400"/>
              <a:t>Calcule el descenso de la presión de vapor de agua, cuando se disuelven 5.67 g de glucosa, C</a:t>
            </a:r>
            <a:r>
              <a:rPr lang="es-ES_tradnl" sz="2400" baseline="-25000"/>
              <a:t>6</a:t>
            </a:r>
            <a:r>
              <a:rPr lang="es-ES_tradnl" sz="2400"/>
              <a:t>H</a:t>
            </a:r>
            <a:r>
              <a:rPr lang="es-ES_tradnl" sz="2400" baseline="-25000"/>
              <a:t>12</a:t>
            </a:r>
            <a:r>
              <a:rPr lang="es-ES_tradnl" sz="2400"/>
              <a:t>O</a:t>
            </a:r>
            <a:r>
              <a:rPr lang="es-ES_tradnl" sz="2400" baseline="-25000"/>
              <a:t>6</a:t>
            </a:r>
            <a:r>
              <a:rPr lang="es-ES_tradnl" sz="2400"/>
              <a:t>, en 25.2 g de agua a 25°C.  La presión de vapor de agua a 25°C es 23.8 mm Hg</a:t>
            </a:r>
          </a:p>
        </p:txBody>
      </p:sp>
      <p:graphicFrame>
        <p:nvGraphicFramePr>
          <p:cNvPr id="46085" name="Object 5"/>
          <p:cNvGraphicFramePr>
            <a:graphicFrameLocks noGrp="1" noChangeAspect="1"/>
          </p:cNvGraphicFramePr>
          <p:nvPr>
            <p:ph sz="quarter" idx="2"/>
          </p:nvPr>
        </p:nvGraphicFramePr>
        <p:xfrm>
          <a:off x="900113" y="3860800"/>
          <a:ext cx="4752975" cy="719138"/>
        </p:xfrm>
        <a:graphic>
          <a:graphicData uri="http://schemas.openxmlformats.org/presentationml/2006/ole">
            <p:oleObj spid="_x0000_s99360" name="Ecuación" r:id="rId3" imgW="2768600" imgH="419100" progId="Equation.3">
              <p:embed/>
            </p:oleObj>
          </a:graphicData>
        </a:graphic>
      </p:graphicFrame>
      <p:graphicFrame>
        <p:nvGraphicFramePr>
          <p:cNvPr id="46087" name="Object 7"/>
          <p:cNvGraphicFramePr>
            <a:graphicFrameLocks noGrp="1" noChangeAspect="1"/>
          </p:cNvGraphicFramePr>
          <p:nvPr>
            <p:ph sz="quarter" idx="3"/>
          </p:nvPr>
        </p:nvGraphicFramePr>
        <p:xfrm>
          <a:off x="4932363" y="3205163"/>
          <a:ext cx="3816350" cy="368300"/>
        </p:xfrm>
        <a:graphic>
          <a:graphicData uri="http://schemas.openxmlformats.org/presentationml/2006/ole">
            <p:oleObj spid="_x0000_s99361" name="Ecuación" r:id="rId4" imgW="1968500" imgH="190500" progId="Equation.3">
              <p:embed/>
            </p:oleObj>
          </a:graphicData>
        </a:graphic>
      </p:graphicFrame>
      <p:graphicFrame>
        <p:nvGraphicFramePr>
          <p:cNvPr id="46089" name="Object 9"/>
          <p:cNvGraphicFramePr>
            <a:graphicFrameLocks noChangeAspect="1"/>
          </p:cNvGraphicFramePr>
          <p:nvPr/>
        </p:nvGraphicFramePr>
        <p:xfrm>
          <a:off x="971550" y="3068638"/>
          <a:ext cx="3810000" cy="650875"/>
        </p:xfrm>
        <a:graphic>
          <a:graphicData uri="http://schemas.openxmlformats.org/presentationml/2006/ole">
            <p:oleObj spid="_x0000_s99362" name="Ecuación" r:id="rId5" imgW="2451100" imgH="419100" progId="Equation.3">
              <p:embed/>
            </p:oleObj>
          </a:graphicData>
        </a:graphic>
      </p:graphicFrame>
      <p:graphicFrame>
        <p:nvGraphicFramePr>
          <p:cNvPr id="46090" name="Object 10"/>
          <p:cNvGraphicFramePr>
            <a:graphicFrameLocks noChangeAspect="1"/>
          </p:cNvGraphicFramePr>
          <p:nvPr/>
        </p:nvGraphicFramePr>
        <p:xfrm>
          <a:off x="827088" y="4652963"/>
          <a:ext cx="5627687" cy="792162"/>
        </p:xfrm>
        <a:graphic>
          <a:graphicData uri="http://schemas.openxmlformats.org/presentationml/2006/ole">
            <p:oleObj spid="_x0000_s99363" name="Ecuación" r:id="rId6" imgW="2971800" imgH="419100" progId="Equation.3">
              <p:embed/>
            </p:oleObj>
          </a:graphicData>
        </a:graphic>
      </p:graphicFrame>
      <p:graphicFrame>
        <p:nvGraphicFramePr>
          <p:cNvPr id="46091" name="Object 11"/>
          <p:cNvGraphicFramePr>
            <a:graphicFrameLocks noChangeAspect="1"/>
          </p:cNvGraphicFramePr>
          <p:nvPr/>
        </p:nvGraphicFramePr>
        <p:xfrm>
          <a:off x="6804025" y="4868863"/>
          <a:ext cx="1736725" cy="295275"/>
        </p:xfrm>
        <a:graphic>
          <a:graphicData uri="http://schemas.openxmlformats.org/presentationml/2006/ole">
            <p:oleObj spid="_x0000_s99364" name="Ecuación" r:id="rId7" imgW="1117600" imgH="190500" progId="Equation.3">
              <p:embed/>
            </p:oleObj>
          </a:graphicData>
        </a:graphic>
      </p:graphicFrame>
      <p:sp>
        <p:nvSpPr>
          <p:cNvPr id="46093" name="Rectangle 13"/>
          <p:cNvSpPr>
            <a:spLocks noChangeArrowheads="1"/>
          </p:cNvSpPr>
          <p:nvPr/>
        </p:nvSpPr>
        <p:spPr bwMode="auto">
          <a:xfrm>
            <a:off x="1692275" y="5654675"/>
            <a:ext cx="56880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90000"/>
              <a:buFont typeface="Wingdings" pitchFamily="2" charset="2"/>
              <a:buNone/>
            </a:pPr>
            <a:r>
              <a:rPr lang="es-ES_tradnl" sz="2000">
                <a:solidFill>
                  <a:srgbClr val="006699"/>
                </a:solidFill>
                <a:sym typeface="Symbol" pitchFamily="18" charset="2"/>
              </a:rPr>
              <a:t>P = P°</a:t>
            </a:r>
            <a:r>
              <a:rPr lang="es-ES_tradnl" sz="2000" b="1" baseline="-25000">
                <a:solidFill>
                  <a:srgbClr val="006699"/>
                </a:solidFill>
                <a:sym typeface="Symbol" pitchFamily="18" charset="2"/>
              </a:rPr>
              <a:t>A</a:t>
            </a:r>
            <a:r>
              <a:rPr lang="es-ES_tradnl" sz="2000" b="1">
                <a:solidFill>
                  <a:srgbClr val="006699"/>
                </a:solidFill>
                <a:sym typeface="Symbol" pitchFamily="18" charset="2"/>
              </a:rPr>
              <a:t> </a:t>
            </a:r>
            <a:r>
              <a:rPr lang="es-ES_tradnl" sz="2000">
                <a:solidFill>
                  <a:srgbClr val="006699"/>
                </a:solidFill>
                <a:sym typeface="Symbol" pitchFamily="18" charset="2"/>
              </a:rPr>
              <a:t>X</a:t>
            </a:r>
            <a:r>
              <a:rPr lang="es-ES_tradnl" sz="2000" b="1" baseline="-25000">
                <a:solidFill>
                  <a:srgbClr val="006699"/>
                </a:solidFill>
                <a:sym typeface="Symbol" pitchFamily="18" charset="2"/>
              </a:rPr>
              <a:t>B</a:t>
            </a:r>
            <a:r>
              <a:rPr lang="es-ES_tradnl" sz="2000" b="1">
                <a:solidFill>
                  <a:srgbClr val="006699"/>
                </a:solidFill>
                <a:sym typeface="Symbol" pitchFamily="18" charset="2"/>
              </a:rPr>
              <a:t> = 23,8 x 0.022 = 0,5236 mm de Hg</a:t>
            </a:r>
            <a:endParaRPr lang="es-ES_tradnl" sz="2000" b="1" baseline="-25000">
              <a:solidFill>
                <a:srgbClr val="006699"/>
              </a:solidFill>
              <a:sym typeface="Symbol" pitchFamily="18" charset="2"/>
            </a:endParaRPr>
          </a:p>
        </p:txBody>
      </p:sp>
    </p:spTree>
    <p:extLst>
      <p:ext uri="{BB962C8B-B14F-4D97-AF65-F5344CB8AC3E}">
        <p14:creationId xmlns="" xmlns:p14="http://schemas.microsoft.com/office/powerpoint/2010/main" val="565088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6089"/>
                                        </p:tgtEl>
                                        <p:attrNameLst>
                                          <p:attrName>style.visibility</p:attrName>
                                        </p:attrNameLst>
                                      </p:cBhvr>
                                      <p:to>
                                        <p:strVal val="visible"/>
                                      </p:to>
                                    </p:set>
                                    <p:anim calcmode="lin" valueType="num">
                                      <p:cBhvr>
                                        <p:cTn id="7" dur="1000" fill="hold"/>
                                        <p:tgtEl>
                                          <p:spTgt spid="46089"/>
                                        </p:tgtEl>
                                        <p:attrNameLst>
                                          <p:attrName>ppt_w</p:attrName>
                                        </p:attrNameLst>
                                      </p:cBhvr>
                                      <p:tavLst>
                                        <p:tav tm="0">
                                          <p:val>
                                            <p:strVal val="#ppt_w*0.70"/>
                                          </p:val>
                                        </p:tav>
                                        <p:tav tm="100000">
                                          <p:val>
                                            <p:strVal val="#ppt_w"/>
                                          </p:val>
                                        </p:tav>
                                      </p:tavLst>
                                    </p:anim>
                                    <p:anim calcmode="lin" valueType="num">
                                      <p:cBhvr>
                                        <p:cTn id="8" dur="1000" fill="hold"/>
                                        <p:tgtEl>
                                          <p:spTgt spid="46089"/>
                                        </p:tgtEl>
                                        <p:attrNameLst>
                                          <p:attrName>ppt_h</p:attrName>
                                        </p:attrNameLst>
                                      </p:cBhvr>
                                      <p:tavLst>
                                        <p:tav tm="0">
                                          <p:val>
                                            <p:strVal val="#ppt_h"/>
                                          </p:val>
                                        </p:tav>
                                        <p:tav tm="100000">
                                          <p:val>
                                            <p:strVal val="#ppt_h"/>
                                          </p:val>
                                        </p:tav>
                                      </p:tavLst>
                                    </p:anim>
                                    <p:animEffect transition="in" filter="fade">
                                      <p:cBhvr>
                                        <p:cTn id="9" dur="1000"/>
                                        <p:tgtEl>
                                          <p:spTgt spid="4608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46087"/>
                                        </p:tgtEl>
                                        <p:attrNameLst>
                                          <p:attrName>style.visibility</p:attrName>
                                        </p:attrNameLst>
                                      </p:cBhvr>
                                      <p:to>
                                        <p:strVal val="visible"/>
                                      </p:to>
                                    </p:set>
                                    <p:anim calcmode="lin" valueType="num">
                                      <p:cBhvr>
                                        <p:cTn id="14" dur="1000" fill="hold"/>
                                        <p:tgtEl>
                                          <p:spTgt spid="46087"/>
                                        </p:tgtEl>
                                        <p:attrNameLst>
                                          <p:attrName>ppt_w</p:attrName>
                                        </p:attrNameLst>
                                      </p:cBhvr>
                                      <p:tavLst>
                                        <p:tav tm="0">
                                          <p:val>
                                            <p:strVal val="#ppt_w*0.70"/>
                                          </p:val>
                                        </p:tav>
                                        <p:tav tm="100000">
                                          <p:val>
                                            <p:strVal val="#ppt_w"/>
                                          </p:val>
                                        </p:tav>
                                      </p:tavLst>
                                    </p:anim>
                                    <p:anim calcmode="lin" valueType="num">
                                      <p:cBhvr>
                                        <p:cTn id="15" dur="1000" fill="hold"/>
                                        <p:tgtEl>
                                          <p:spTgt spid="46087"/>
                                        </p:tgtEl>
                                        <p:attrNameLst>
                                          <p:attrName>ppt_h</p:attrName>
                                        </p:attrNameLst>
                                      </p:cBhvr>
                                      <p:tavLst>
                                        <p:tav tm="0">
                                          <p:val>
                                            <p:strVal val="#ppt_h"/>
                                          </p:val>
                                        </p:tav>
                                        <p:tav tm="100000">
                                          <p:val>
                                            <p:strVal val="#ppt_h"/>
                                          </p:val>
                                        </p:tav>
                                      </p:tavLst>
                                    </p:anim>
                                    <p:animEffect transition="in" filter="fade">
                                      <p:cBhvr>
                                        <p:cTn id="16" dur="1000"/>
                                        <p:tgtEl>
                                          <p:spTgt spid="460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46085"/>
                                        </p:tgtEl>
                                        <p:attrNameLst>
                                          <p:attrName>style.visibility</p:attrName>
                                        </p:attrNameLst>
                                      </p:cBhvr>
                                      <p:to>
                                        <p:strVal val="visible"/>
                                      </p:to>
                                    </p:set>
                                    <p:anim calcmode="lin" valueType="num">
                                      <p:cBhvr>
                                        <p:cTn id="21" dur="1000" fill="hold"/>
                                        <p:tgtEl>
                                          <p:spTgt spid="46085"/>
                                        </p:tgtEl>
                                        <p:attrNameLst>
                                          <p:attrName>ppt_w</p:attrName>
                                        </p:attrNameLst>
                                      </p:cBhvr>
                                      <p:tavLst>
                                        <p:tav tm="0">
                                          <p:val>
                                            <p:strVal val="#ppt_w*0.70"/>
                                          </p:val>
                                        </p:tav>
                                        <p:tav tm="100000">
                                          <p:val>
                                            <p:strVal val="#ppt_w"/>
                                          </p:val>
                                        </p:tav>
                                      </p:tavLst>
                                    </p:anim>
                                    <p:anim calcmode="lin" valueType="num">
                                      <p:cBhvr>
                                        <p:cTn id="22" dur="1000" fill="hold"/>
                                        <p:tgtEl>
                                          <p:spTgt spid="46085"/>
                                        </p:tgtEl>
                                        <p:attrNameLst>
                                          <p:attrName>ppt_h</p:attrName>
                                        </p:attrNameLst>
                                      </p:cBhvr>
                                      <p:tavLst>
                                        <p:tav tm="0">
                                          <p:val>
                                            <p:strVal val="#ppt_h"/>
                                          </p:val>
                                        </p:tav>
                                        <p:tav tm="100000">
                                          <p:val>
                                            <p:strVal val="#ppt_h"/>
                                          </p:val>
                                        </p:tav>
                                      </p:tavLst>
                                    </p:anim>
                                    <p:animEffect transition="in" filter="fade">
                                      <p:cBhvr>
                                        <p:cTn id="23" dur="1000"/>
                                        <p:tgtEl>
                                          <p:spTgt spid="4608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46090"/>
                                        </p:tgtEl>
                                        <p:attrNameLst>
                                          <p:attrName>style.visibility</p:attrName>
                                        </p:attrNameLst>
                                      </p:cBhvr>
                                      <p:to>
                                        <p:strVal val="visible"/>
                                      </p:to>
                                    </p:set>
                                    <p:anim calcmode="lin" valueType="num">
                                      <p:cBhvr>
                                        <p:cTn id="28" dur="1000" fill="hold"/>
                                        <p:tgtEl>
                                          <p:spTgt spid="46090"/>
                                        </p:tgtEl>
                                        <p:attrNameLst>
                                          <p:attrName>ppt_w</p:attrName>
                                        </p:attrNameLst>
                                      </p:cBhvr>
                                      <p:tavLst>
                                        <p:tav tm="0">
                                          <p:val>
                                            <p:strVal val="#ppt_w*0.70"/>
                                          </p:val>
                                        </p:tav>
                                        <p:tav tm="100000">
                                          <p:val>
                                            <p:strVal val="#ppt_w"/>
                                          </p:val>
                                        </p:tav>
                                      </p:tavLst>
                                    </p:anim>
                                    <p:anim calcmode="lin" valueType="num">
                                      <p:cBhvr>
                                        <p:cTn id="29" dur="1000" fill="hold"/>
                                        <p:tgtEl>
                                          <p:spTgt spid="46090"/>
                                        </p:tgtEl>
                                        <p:attrNameLst>
                                          <p:attrName>ppt_h</p:attrName>
                                        </p:attrNameLst>
                                      </p:cBhvr>
                                      <p:tavLst>
                                        <p:tav tm="0">
                                          <p:val>
                                            <p:strVal val="#ppt_h"/>
                                          </p:val>
                                        </p:tav>
                                        <p:tav tm="100000">
                                          <p:val>
                                            <p:strVal val="#ppt_h"/>
                                          </p:val>
                                        </p:tav>
                                      </p:tavLst>
                                    </p:anim>
                                    <p:animEffect transition="in" filter="fade">
                                      <p:cBhvr>
                                        <p:cTn id="30" dur="1000"/>
                                        <p:tgtEl>
                                          <p:spTgt spid="4609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46091"/>
                                        </p:tgtEl>
                                        <p:attrNameLst>
                                          <p:attrName>style.visibility</p:attrName>
                                        </p:attrNameLst>
                                      </p:cBhvr>
                                      <p:to>
                                        <p:strVal val="visible"/>
                                      </p:to>
                                    </p:set>
                                    <p:anim calcmode="lin" valueType="num">
                                      <p:cBhvr>
                                        <p:cTn id="35" dur="1000" fill="hold"/>
                                        <p:tgtEl>
                                          <p:spTgt spid="46091"/>
                                        </p:tgtEl>
                                        <p:attrNameLst>
                                          <p:attrName>ppt_w</p:attrName>
                                        </p:attrNameLst>
                                      </p:cBhvr>
                                      <p:tavLst>
                                        <p:tav tm="0">
                                          <p:val>
                                            <p:strVal val="#ppt_w*0.70"/>
                                          </p:val>
                                        </p:tav>
                                        <p:tav tm="100000">
                                          <p:val>
                                            <p:strVal val="#ppt_w"/>
                                          </p:val>
                                        </p:tav>
                                      </p:tavLst>
                                    </p:anim>
                                    <p:anim calcmode="lin" valueType="num">
                                      <p:cBhvr>
                                        <p:cTn id="36" dur="1000" fill="hold"/>
                                        <p:tgtEl>
                                          <p:spTgt spid="46091"/>
                                        </p:tgtEl>
                                        <p:attrNameLst>
                                          <p:attrName>ppt_h</p:attrName>
                                        </p:attrNameLst>
                                      </p:cBhvr>
                                      <p:tavLst>
                                        <p:tav tm="0">
                                          <p:val>
                                            <p:strVal val="#ppt_h"/>
                                          </p:val>
                                        </p:tav>
                                        <p:tav tm="100000">
                                          <p:val>
                                            <p:strVal val="#ppt_h"/>
                                          </p:val>
                                        </p:tav>
                                      </p:tavLst>
                                    </p:anim>
                                    <p:animEffect transition="in" filter="fade">
                                      <p:cBhvr>
                                        <p:cTn id="37" dur="1000"/>
                                        <p:tgtEl>
                                          <p:spTgt spid="460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46093"/>
                                        </p:tgtEl>
                                        <p:attrNameLst>
                                          <p:attrName>style.visibility</p:attrName>
                                        </p:attrNameLst>
                                      </p:cBhvr>
                                      <p:to>
                                        <p:strVal val="visible"/>
                                      </p:to>
                                    </p:set>
                                    <p:anim calcmode="lin" valueType="num">
                                      <p:cBhvr>
                                        <p:cTn id="42" dur="1000" fill="hold"/>
                                        <p:tgtEl>
                                          <p:spTgt spid="46093"/>
                                        </p:tgtEl>
                                        <p:attrNameLst>
                                          <p:attrName>ppt_w</p:attrName>
                                        </p:attrNameLst>
                                      </p:cBhvr>
                                      <p:tavLst>
                                        <p:tav tm="0">
                                          <p:val>
                                            <p:strVal val="#ppt_w*0.70"/>
                                          </p:val>
                                        </p:tav>
                                        <p:tav tm="100000">
                                          <p:val>
                                            <p:strVal val="#ppt_w"/>
                                          </p:val>
                                        </p:tav>
                                      </p:tavLst>
                                    </p:anim>
                                    <p:anim calcmode="lin" valueType="num">
                                      <p:cBhvr>
                                        <p:cTn id="43" dur="1000" fill="hold"/>
                                        <p:tgtEl>
                                          <p:spTgt spid="46093"/>
                                        </p:tgtEl>
                                        <p:attrNameLst>
                                          <p:attrName>ppt_h</p:attrName>
                                        </p:attrNameLst>
                                      </p:cBhvr>
                                      <p:tavLst>
                                        <p:tav tm="0">
                                          <p:val>
                                            <p:strVal val="#ppt_h"/>
                                          </p:val>
                                        </p:tav>
                                        <p:tav tm="100000">
                                          <p:val>
                                            <p:strVal val="#ppt_h"/>
                                          </p:val>
                                        </p:tav>
                                      </p:tavLst>
                                    </p:anim>
                                    <p:animEffect transition="in" filter="fade">
                                      <p:cBhvr>
                                        <p:cTn id="44" dur="1000"/>
                                        <p:tgtEl>
                                          <p:spTgt spid="46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6"/>
          <p:cNvSpPr>
            <a:spLocks noChangeArrowheads="1"/>
          </p:cNvSpPr>
          <p:nvPr/>
        </p:nvSpPr>
        <p:spPr bwMode="auto">
          <a:xfrm>
            <a:off x="214313" y="857232"/>
            <a:ext cx="8786812" cy="1015663"/>
          </a:xfrm>
          <a:prstGeom prst="rect">
            <a:avLst/>
          </a:pr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dirty="0">
                <a:latin typeface="+mj-lt"/>
                <a:cs typeface="Times New Roman" pitchFamily="18" charset="0"/>
              </a:rPr>
              <a:t>Es consecuencia de la disminución de la presión de vapor y nos indica que el </a:t>
            </a:r>
            <a:r>
              <a:rPr lang="es-MX" altLang="es-CL" sz="2000" b="1" dirty="0">
                <a:latin typeface="+mj-lt"/>
                <a:cs typeface="Times New Roman" pitchFamily="18" charset="0"/>
              </a:rPr>
              <a:t>punto de ebullición de la disolución</a:t>
            </a:r>
            <a:r>
              <a:rPr lang="es-MX" altLang="es-CL" sz="2000" dirty="0">
                <a:latin typeface="+mj-lt"/>
                <a:cs typeface="Times New Roman" pitchFamily="18" charset="0"/>
              </a:rPr>
              <a:t> es </a:t>
            </a:r>
            <a:r>
              <a:rPr lang="es-MX" altLang="es-CL" sz="2000" b="1" dirty="0">
                <a:latin typeface="+mj-lt"/>
                <a:cs typeface="Times New Roman" pitchFamily="18" charset="0"/>
              </a:rPr>
              <a:t>mayor</a:t>
            </a:r>
            <a:r>
              <a:rPr lang="es-MX" altLang="es-CL" sz="2000" dirty="0">
                <a:latin typeface="+mj-lt"/>
                <a:cs typeface="Times New Roman" pitchFamily="18" charset="0"/>
              </a:rPr>
              <a:t> que la del disolvente puro.</a:t>
            </a:r>
          </a:p>
        </p:txBody>
      </p:sp>
      <p:grpSp>
        <p:nvGrpSpPr>
          <p:cNvPr id="2" name="Group 7"/>
          <p:cNvGrpSpPr>
            <a:grpSpLocks/>
          </p:cNvGrpSpPr>
          <p:nvPr/>
        </p:nvGrpSpPr>
        <p:grpSpPr bwMode="auto">
          <a:xfrm>
            <a:off x="0" y="476672"/>
            <a:ext cx="8243888" cy="400050"/>
            <a:chOff x="0" y="482"/>
            <a:chExt cx="5193" cy="252"/>
          </a:xfrm>
        </p:grpSpPr>
        <p:sp>
          <p:nvSpPr>
            <p:cNvPr id="30734" name="40 CuadroTexto"/>
            <p:cNvSpPr txBox="1">
              <a:spLocks noChangeArrowheads="1"/>
            </p:cNvSpPr>
            <p:nvPr/>
          </p:nvSpPr>
          <p:spPr bwMode="auto">
            <a:xfrm>
              <a:off x="22" y="482"/>
              <a:ext cx="5171"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ES_tradnl" altLang="es-CL" sz="2000" b="1" dirty="0" smtClean="0">
                  <a:latin typeface="+mj-lt"/>
                </a:rPr>
                <a:t>Elevación </a:t>
              </a:r>
              <a:r>
                <a:rPr lang="es-ES_tradnl" altLang="es-CL" sz="2000" b="1" dirty="0">
                  <a:latin typeface="+mj-lt"/>
                </a:rPr>
                <a:t>del punto de ebullición (</a:t>
              </a:r>
              <a:r>
                <a:rPr lang="es-ES_tradnl" altLang="es-CL" sz="2000" b="1" dirty="0" err="1">
                  <a:latin typeface="+mj-lt"/>
                </a:rPr>
                <a:t>ebulloscopía</a:t>
              </a:r>
              <a:r>
                <a:rPr lang="es-ES_tradnl" altLang="es-CL" sz="2000" b="1" dirty="0">
                  <a:latin typeface="+mj-lt"/>
                </a:rPr>
                <a:t>)</a:t>
              </a:r>
              <a:endParaRPr lang="es-CL" altLang="es-CL" sz="2000" b="1" dirty="0">
                <a:latin typeface="+mj-lt"/>
              </a:endParaRPr>
            </a:p>
          </p:txBody>
        </p:sp>
        <p:cxnSp>
          <p:nvCxnSpPr>
            <p:cNvPr id="11" name="10 Conector recto"/>
            <p:cNvCxnSpPr/>
            <p:nvPr/>
          </p:nvCxnSpPr>
          <p:spPr>
            <a:xfrm>
              <a:off x="0" y="720"/>
              <a:ext cx="4785" cy="1"/>
            </a:xfrm>
            <a:prstGeom prst="line">
              <a:avLst/>
            </a:prstGeom>
            <a:ln>
              <a:solidFill>
                <a:srgbClr val="067DD9"/>
              </a:solidFill>
            </a:ln>
          </p:spPr>
          <p:style>
            <a:lnRef idx="1">
              <a:schemeClr val="accent1"/>
            </a:lnRef>
            <a:fillRef idx="0">
              <a:schemeClr val="accent1"/>
            </a:fillRef>
            <a:effectRef idx="0">
              <a:schemeClr val="accent1"/>
            </a:effectRef>
            <a:fontRef idx="minor">
              <a:schemeClr val="tx1"/>
            </a:fontRef>
          </p:style>
        </p:cxnSp>
      </p:grpSp>
      <p:sp>
        <p:nvSpPr>
          <p:cNvPr id="30725" name="Text Box 9"/>
          <p:cNvSpPr txBox="1">
            <a:spLocks noChangeArrowheads="1"/>
          </p:cNvSpPr>
          <p:nvPr/>
        </p:nvSpPr>
        <p:spPr bwMode="auto">
          <a:xfrm>
            <a:off x="2071688" y="2060848"/>
            <a:ext cx="3004368" cy="400110"/>
          </a:xfrm>
          <a:prstGeom prst="rect">
            <a:avLst/>
          </a:prstGeom>
          <a:solidFill>
            <a:schemeClr val="accent2">
              <a:alpha val="25098"/>
            </a:schemeClr>
          </a:solidFill>
          <a:ln w="28575" algn="ctr">
            <a:solidFill>
              <a:srgbClr val="067DD9"/>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2000">
                <a:latin typeface="+mj-lt"/>
              </a:rPr>
              <a:t>∆T</a:t>
            </a:r>
            <a:r>
              <a:rPr lang="es-ES" altLang="es-CL" sz="2000" baseline="-25000">
                <a:latin typeface="+mj-lt"/>
              </a:rPr>
              <a:t>eb</a:t>
            </a:r>
            <a:r>
              <a:rPr lang="es-ES" altLang="es-CL" sz="2000">
                <a:latin typeface="+mj-lt"/>
              </a:rPr>
              <a:t>= T</a:t>
            </a:r>
            <a:r>
              <a:rPr lang="es-ES" altLang="es-CL" sz="2000" baseline="-25000">
                <a:latin typeface="+mj-lt"/>
              </a:rPr>
              <a:t>eb</a:t>
            </a:r>
            <a:r>
              <a:rPr lang="es-ES" altLang="es-CL" sz="2000">
                <a:latin typeface="+mj-lt"/>
              </a:rPr>
              <a:t> – T</a:t>
            </a:r>
            <a:r>
              <a:rPr lang="es-ES" altLang="es-CL" sz="2000" baseline="-25000">
                <a:latin typeface="+mj-lt"/>
              </a:rPr>
              <a:t>eb</a:t>
            </a:r>
            <a:r>
              <a:rPr lang="es-ES" altLang="es-CL" sz="2000" baseline="30000">
                <a:latin typeface="+mj-lt"/>
              </a:rPr>
              <a:t>*</a:t>
            </a:r>
            <a:r>
              <a:rPr lang="es-ES" altLang="es-CL" sz="2000">
                <a:latin typeface="+mj-lt"/>
              </a:rPr>
              <a:t>= K</a:t>
            </a:r>
            <a:r>
              <a:rPr lang="es-ES" altLang="es-CL" sz="2000" baseline="-25000">
                <a:latin typeface="+mj-lt"/>
              </a:rPr>
              <a:t>b</a:t>
            </a:r>
            <a:r>
              <a:rPr lang="es-ES" altLang="es-CL" sz="2000">
                <a:latin typeface="+mj-lt"/>
              </a:rPr>
              <a:t> x m </a:t>
            </a:r>
          </a:p>
        </p:txBody>
      </p:sp>
      <p:sp>
        <p:nvSpPr>
          <p:cNvPr id="17" name="Text Box 18"/>
          <p:cNvSpPr txBox="1">
            <a:spLocks noChangeArrowheads="1"/>
          </p:cNvSpPr>
          <p:nvPr/>
        </p:nvSpPr>
        <p:spPr bwMode="auto">
          <a:xfrm>
            <a:off x="214312" y="4221088"/>
            <a:ext cx="5643571" cy="400110"/>
          </a:xfrm>
          <a:prstGeom prst="rect">
            <a:avLst/>
          </a:prstGeom>
          <a:solidFill>
            <a:schemeClr val="accent2">
              <a:alpha val="10196"/>
            </a:schemeClr>
          </a:solidFill>
          <a:ln w="28575" algn="ctr">
            <a:solidFill>
              <a:srgbClr val="067DD9"/>
            </a:solidFill>
            <a:miter lim="800000"/>
            <a:headEnd/>
            <a:tailEnd/>
          </a:ln>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s-ES" altLang="es-CL" sz="2000" dirty="0">
                <a:latin typeface="+mj-lt"/>
              </a:rPr>
              <a:t>Aplicación → </a:t>
            </a:r>
            <a:r>
              <a:rPr lang="es-ES" altLang="es-CL" dirty="0">
                <a:latin typeface="+mj-lt"/>
              </a:rPr>
              <a:t>determinación de </a:t>
            </a:r>
            <a:r>
              <a:rPr lang="es-ES" altLang="es-CL" dirty="0" smtClean="0">
                <a:latin typeface="+mj-lt"/>
              </a:rPr>
              <a:t>pesos moleculares</a:t>
            </a:r>
            <a:r>
              <a:rPr lang="es-ES" altLang="es-CL" dirty="0">
                <a:latin typeface="+mj-lt"/>
              </a:rPr>
              <a:t>.</a:t>
            </a:r>
          </a:p>
        </p:txBody>
      </p:sp>
      <p:sp>
        <p:nvSpPr>
          <p:cNvPr id="21" name="Rectangle 6"/>
          <p:cNvSpPr>
            <a:spLocks noChangeArrowheads="1"/>
          </p:cNvSpPr>
          <p:nvPr/>
        </p:nvSpPr>
        <p:spPr bwMode="auto">
          <a:xfrm>
            <a:off x="1571625" y="4898301"/>
            <a:ext cx="385763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s-MX" altLang="es-CL" sz="2000" b="1" dirty="0">
                <a:solidFill>
                  <a:srgbClr val="FF0000"/>
                </a:solidFill>
                <a:latin typeface="+mj-lt"/>
                <a:cs typeface="Times New Roman" pitchFamily="18" charset="0"/>
              </a:rPr>
              <a:t>Es mas difícil evaporar la disolución</a:t>
            </a:r>
          </a:p>
        </p:txBody>
      </p:sp>
      <p:sp>
        <p:nvSpPr>
          <p:cNvPr id="30728" name="Rectangle 6"/>
          <p:cNvSpPr>
            <a:spLocks noChangeArrowheads="1"/>
          </p:cNvSpPr>
          <p:nvPr/>
        </p:nvSpPr>
        <p:spPr bwMode="auto">
          <a:xfrm>
            <a:off x="142875" y="2564904"/>
            <a:ext cx="5572125"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MX" altLang="es-CL">
                <a:latin typeface="+mj-lt"/>
                <a:cs typeface="Times New Roman" pitchFamily="18" charset="0"/>
              </a:rPr>
              <a:t>Donde:</a:t>
            </a:r>
          </a:p>
          <a:p>
            <a:pPr eaLnBrk="1" hangingPunct="1"/>
            <a:r>
              <a:rPr lang="es-MX" altLang="es-CL">
                <a:latin typeface="+mj-lt"/>
                <a:cs typeface="Times New Roman" pitchFamily="18" charset="0"/>
              </a:rPr>
              <a:t>T</a:t>
            </a:r>
            <a:r>
              <a:rPr lang="es-MX" altLang="es-CL" baseline="-25000">
                <a:latin typeface="+mj-lt"/>
                <a:cs typeface="Times New Roman" pitchFamily="18" charset="0"/>
              </a:rPr>
              <a:t>eb</a:t>
            </a:r>
            <a:r>
              <a:rPr lang="es-MX" altLang="es-CL">
                <a:latin typeface="+mj-lt"/>
                <a:cs typeface="Times New Roman" pitchFamily="18" charset="0"/>
              </a:rPr>
              <a:t>: Punto de ebullición de la disolución</a:t>
            </a:r>
          </a:p>
          <a:p>
            <a:pPr eaLnBrk="1" hangingPunct="1"/>
            <a:r>
              <a:rPr lang="es-MX" altLang="es-CL">
                <a:latin typeface="+mj-lt"/>
                <a:cs typeface="Times New Roman" pitchFamily="18" charset="0"/>
              </a:rPr>
              <a:t>T</a:t>
            </a:r>
            <a:r>
              <a:rPr lang="es-MX" altLang="es-CL" baseline="-25000">
                <a:latin typeface="+mj-lt"/>
                <a:cs typeface="Times New Roman" pitchFamily="18" charset="0"/>
              </a:rPr>
              <a:t>eb </a:t>
            </a:r>
            <a:r>
              <a:rPr lang="es-MX" altLang="es-CL">
                <a:latin typeface="+mj-lt"/>
                <a:cs typeface="Times New Roman" pitchFamily="18" charset="0"/>
              </a:rPr>
              <a:t>*: Punto de ebullición del disolvente puro</a:t>
            </a:r>
          </a:p>
          <a:p>
            <a:pPr eaLnBrk="1" hangingPunct="1"/>
            <a:r>
              <a:rPr lang="es-MX" altLang="es-CL">
                <a:latin typeface="+mj-lt"/>
                <a:cs typeface="Times New Roman" pitchFamily="18" charset="0"/>
              </a:rPr>
              <a:t>K</a:t>
            </a:r>
            <a:r>
              <a:rPr lang="es-MX" altLang="es-CL" baseline="-25000">
                <a:latin typeface="+mj-lt"/>
                <a:cs typeface="Times New Roman" pitchFamily="18" charset="0"/>
              </a:rPr>
              <a:t>b</a:t>
            </a:r>
            <a:r>
              <a:rPr lang="es-MX" altLang="es-CL">
                <a:latin typeface="+mj-lt"/>
                <a:cs typeface="Times New Roman" pitchFamily="18" charset="0"/>
              </a:rPr>
              <a:t>: Constante ebulloscópica (propia de cada disolvente)</a:t>
            </a:r>
          </a:p>
          <a:p>
            <a:pPr eaLnBrk="1" hangingPunct="1"/>
            <a:r>
              <a:rPr lang="es-MX" altLang="es-CL">
                <a:latin typeface="+mj-lt"/>
                <a:cs typeface="Times New Roman" pitchFamily="18" charset="0"/>
              </a:rPr>
              <a:t>m: molalidad</a:t>
            </a:r>
          </a:p>
        </p:txBody>
      </p:sp>
      <p:pic>
        <p:nvPicPr>
          <p:cNvPr id="3072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643563" y="1843089"/>
            <a:ext cx="3429000" cy="3657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33 Grupo"/>
          <p:cNvGrpSpPr>
            <a:grpSpLocks/>
          </p:cNvGrpSpPr>
          <p:nvPr/>
        </p:nvGrpSpPr>
        <p:grpSpPr bwMode="auto">
          <a:xfrm>
            <a:off x="1261768" y="5714672"/>
            <a:ext cx="7024982" cy="707886"/>
            <a:chOff x="2119011" y="5230497"/>
            <a:chExt cx="7025133" cy="707886"/>
          </a:xfrm>
        </p:grpSpPr>
        <p:sp>
          <p:nvSpPr>
            <p:cNvPr id="30731" name="2 Rectángulo redondeado"/>
            <p:cNvSpPr>
              <a:spLocks noChangeArrowheads="1"/>
            </p:cNvSpPr>
            <p:nvPr/>
          </p:nvSpPr>
          <p:spPr bwMode="auto">
            <a:xfrm>
              <a:off x="2119011" y="5255906"/>
              <a:ext cx="7025133" cy="673652"/>
            </a:xfrm>
            <a:prstGeom prst="roundRect">
              <a:avLst>
                <a:gd name="adj" fmla="val 16667"/>
              </a:avLst>
            </a:prstGeom>
            <a:solidFill>
              <a:srgbClr val="CECEEF"/>
            </a:solidFill>
            <a:ln w="12700" algn="ctr">
              <a:solidFill>
                <a:srgbClr val="9C9CDF"/>
              </a:solidFill>
              <a:prstDash val="sysDash"/>
              <a:round/>
              <a:headEnd/>
              <a:tailEnd/>
            </a:ln>
          </p:spPr>
          <p:txBody>
            <a:bodyPr wrap="none"/>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s-CL" altLang="es-CL" sz="2000">
                <a:latin typeface="+mj-lt"/>
              </a:endParaRPr>
            </a:p>
          </p:txBody>
        </p:sp>
        <p:sp>
          <p:nvSpPr>
            <p:cNvPr id="30733" name="4 Rectángulo"/>
            <p:cNvSpPr>
              <a:spLocks noChangeArrowheads="1"/>
            </p:cNvSpPr>
            <p:nvPr/>
          </p:nvSpPr>
          <p:spPr bwMode="auto">
            <a:xfrm>
              <a:off x="2214547" y="5230497"/>
              <a:ext cx="685815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ES" altLang="es-CL" sz="2000" dirty="0">
                  <a:latin typeface="+mj-lt"/>
                </a:rPr>
                <a:t>El punto de ebullición de una disolución es la temperatura a la cual su presión de vapor iguala a la presión atmosférica externa.</a:t>
              </a:r>
            </a:p>
          </p:txBody>
        </p:sp>
      </p:grpSp>
    </p:spTree>
    <p:extLst>
      <p:ext uri="{BB962C8B-B14F-4D97-AF65-F5344CB8AC3E}">
        <p14:creationId xmlns="" xmlns:p14="http://schemas.microsoft.com/office/powerpoint/2010/main" val="11811662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25"/>
                                        </p:tgtEl>
                                        <p:attrNameLst>
                                          <p:attrName>style.visibility</p:attrName>
                                        </p:attrNameLst>
                                      </p:cBhvr>
                                      <p:to>
                                        <p:strVal val="visible"/>
                                      </p:to>
                                    </p:set>
                                    <p:animEffect transition="in" filter="box(in)">
                                      <p:cBhvr>
                                        <p:cTn id="12" dur="500"/>
                                        <p:tgtEl>
                                          <p:spTgt spid="3072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728"/>
                                        </p:tgtEl>
                                        <p:attrNameLst>
                                          <p:attrName>style.visibility</p:attrName>
                                        </p:attrNameLst>
                                      </p:cBhvr>
                                      <p:to>
                                        <p:strVal val="visible"/>
                                      </p:to>
                                    </p:set>
                                    <p:animEffect transition="in" filter="box(in)">
                                      <p:cBhvr>
                                        <p:cTn id="15" dur="500"/>
                                        <p:tgtEl>
                                          <p:spTgt spid="30728"/>
                                        </p:tgtEl>
                                      </p:cBhvr>
                                    </p:animEffect>
                                  </p:childTnLst>
                                </p:cTn>
                              </p:par>
                              <p:par>
                                <p:cTn id="16" presetID="4" presetClass="entr" presetSubtype="16" fill="hold" nodeType="withEffect">
                                  <p:stCondLst>
                                    <p:cond delay="0"/>
                                  </p:stCondLst>
                                  <p:childTnLst>
                                    <p:set>
                                      <p:cBhvr>
                                        <p:cTn id="17" dur="1" fill="hold">
                                          <p:stCondLst>
                                            <p:cond delay="0"/>
                                          </p:stCondLst>
                                        </p:cTn>
                                        <p:tgtEl>
                                          <p:spTgt spid="30729"/>
                                        </p:tgtEl>
                                        <p:attrNameLst>
                                          <p:attrName>style.visibility</p:attrName>
                                        </p:attrNameLst>
                                      </p:cBhvr>
                                      <p:to>
                                        <p:strVal val="visible"/>
                                      </p:to>
                                    </p:set>
                                    <p:animEffect transition="in" filter="box(in)">
                                      <p:cBhvr>
                                        <p:cTn id="18" dur="500"/>
                                        <p:tgtEl>
                                          <p:spTgt spid="3072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ox(in)">
                                      <p:cBhvr>
                                        <p:cTn id="23" dur="500"/>
                                        <p:tgtEl>
                                          <p:spTgt spid="1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ox(in)">
                                      <p:cBhvr>
                                        <p:cTn id="26" dur="500"/>
                                        <p:tgtEl>
                                          <p:spTgt spid="2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725" grpId="0" animBg="1"/>
      <p:bldP spid="17" grpId="0" animBg="1"/>
      <p:bldP spid="21" grpId="0"/>
      <p:bldP spid="307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6"/>
          <p:cNvSpPr>
            <a:spLocks noChangeArrowheads="1"/>
          </p:cNvSpPr>
          <p:nvPr/>
        </p:nvSpPr>
        <p:spPr bwMode="auto">
          <a:xfrm>
            <a:off x="214313" y="1063100"/>
            <a:ext cx="8786812" cy="1323439"/>
          </a:xfrm>
          <a:prstGeom prst="rect">
            <a:avLst/>
          </a:prstGeom>
          <a:solidFill>
            <a:schemeClr val="accent1">
              <a:lumMod val="40000"/>
              <a:lumOff val="6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s-MX" altLang="es-CL" sz="2000" dirty="0">
                <a:latin typeface="+mj-lt"/>
                <a:cs typeface="Times New Roman" pitchFamily="18" charset="0"/>
              </a:rPr>
              <a:t>El </a:t>
            </a:r>
            <a:r>
              <a:rPr lang="es-MX" altLang="es-CL" sz="2000" b="1" dirty="0">
                <a:latin typeface="+mj-lt"/>
                <a:cs typeface="Times New Roman" pitchFamily="18" charset="0"/>
              </a:rPr>
              <a:t>punto de congelación de una disolución </a:t>
            </a:r>
            <a:r>
              <a:rPr lang="es-MX" altLang="es-CL" sz="2000" dirty="0">
                <a:latin typeface="+mj-lt"/>
                <a:cs typeface="Times New Roman" pitchFamily="18" charset="0"/>
              </a:rPr>
              <a:t>es </a:t>
            </a:r>
            <a:r>
              <a:rPr lang="es-MX" altLang="es-CL" sz="2000" b="1" dirty="0">
                <a:latin typeface="+mj-lt"/>
                <a:cs typeface="Times New Roman" pitchFamily="18" charset="0"/>
              </a:rPr>
              <a:t>menor</a:t>
            </a:r>
            <a:r>
              <a:rPr lang="es-MX" altLang="es-CL" sz="2000" dirty="0">
                <a:latin typeface="+mj-lt"/>
                <a:cs typeface="Times New Roman" pitchFamily="18" charset="0"/>
              </a:rPr>
              <a:t> que el punto de congelación del disolvente puro. Esto es consecuencia directa de la disminución en la presión de vapor del disolvente por el soluto. El disolvente puro se separa cuando la disolución se congela.</a:t>
            </a:r>
          </a:p>
        </p:txBody>
      </p:sp>
      <p:grpSp>
        <p:nvGrpSpPr>
          <p:cNvPr id="2" name="Group 7"/>
          <p:cNvGrpSpPr>
            <a:grpSpLocks/>
          </p:cNvGrpSpPr>
          <p:nvPr/>
        </p:nvGrpSpPr>
        <p:grpSpPr bwMode="auto">
          <a:xfrm>
            <a:off x="0" y="476672"/>
            <a:ext cx="8243888" cy="400050"/>
            <a:chOff x="0" y="482"/>
            <a:chExt cx="5193" cy="252"/>
          </a:xfrm>
        </p:grpSpPr>
        <p:sp>
          <p:nvSpPr>
            <p:cNvPr id="31753" name="40 CuadroTexto"/>
            <p:cNvSpPr txBox="1">
              <a:spLocks noChangeArrowheads="1"/>
            </p:cNvSpPr>
            <p:nvPr/>
          </p:nvSpPr>
          <p:spPr bwMode="auto">
            <a:xfrm>
              <a:off x="22" y="482"/>
              <a:ext cx="5171"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ES_tradnl" altLang="es-CL" sz="2000" b="1" dirty="0" smtClean="0">
                  <a:latin typeface="+mj-lt"/>
                </a:rPr>
                <a:t>Disminución </a:t>
              </a:r>
              <a:r>
                <a:rPr lang="es-ES_tradnl" altLang="es-CL" sz="2000" b="1" dirty="0">
                  <a:latin typeface="+mj-lt"/>
                </a:rPr>
                <a:t>del punto de congelación (crioscopía) </a:t>
              </a:r>
              <a:endParaRPr lang="es-CL" altLang="es-CL" sz="2000" b="1" dirty="0">
                <a:latin typeface="+mj-lt"/>
              </a:endParaRPr>
            </a:p>
          </p:txBody>
        </p:sp>
        <p:cxnSp>
          <p:nvCxnSpPr>
            <p:cNvPr id="11" name="10 Conector recto"/>
            <p:cNvCxnSpPr/>
            <p:nvPr/>
          </p:nvCxnSpPr>
          <p:spPr>
            <a:xfrm>
              <a:off x="0" y="720"/>
              <a:ext cx="4785" cy="1"/>
            </a:xfrm>
            <a:prstGeom prst="line">
              <a:avLst/>
            </a:prstGeom>
            <a:ln>
              <a:solidFill>
                <a:srgbClr val="067DD9"/>
              </a:solidFill>
            </a:ln>
          </p:spPr>
          <p:style>
            <a:lnRef idx="1">
              <a:schemeClr val="accent1"/>
            </a:lnRef>
            <a:fillRef idx="0">
              <a:schemeClr val="accent1"/>
            </a:fillRef>
            <a:effectRef idx="0">
              <a:schemeClr val="accent1"/>
            </a:effectRef>
            <a:fontRef idx="minor">
              <a:schemeClr val="tx1"/>
            </a:fontRef>
          </p:style>
        </p:cxnSp>
      </p:grpSp>
      <p:sp>
        <p:nvSpPr>
          <p:cNvPr id="31749" name="Text Box 9"/>
          <p:cNvSpPr txBox="1">
            <a:spLocks noChangeArrowheads="1"/>
          </p:cNvSpPr>
          <p:nvPr/>
        </p:nvSpPr>
        <p:spPr bwMode="auto">
          <a:xfrm>
            <a:off x="1714500" y="2928938"/>
            <a:ext cx="2643188" cy="400110"/>
          </a:xfrm>
          <a:prstGeom prst="rect">
            <a:avLst/>
          </a:prstGeom>
          <a:solidFill>
            <a:schemeClr val="accent2">
              <a:alpha val="25098"/>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2000">
                <a:latin typeface="+mj-lt"/>
              </a:rPr>
              <a:t>∆T</a:t>
            </a:r>
            <a:r>
              <a:rPr lang="es-ES" altLang="es-CL" sz="2000" baseline="-25000">
                <a:latin typeface="+mj-lt"/>
              </a:rPr>
              <a:t>f </a:t>
            </a:r>
            <a:r>
              <a:rPr lang="es-ES" altLang="es-CL" sz="2000">
                <a:latin typeface="+mj-lt"/>
              </a:rPr>
              <a:t>= T</a:t>
            </a:r>
            <a:r>
              <a:rPr lang="es-ES" altLang="es-CL" sz="2000" baseline="-25000">
                <a:latin typeface="+mj-lt"/>
              </a:rPr>
              <a:t>f</a:t>
            </a:r>
            <a:r>
              <a:rPr lang="es-ES" altLang="es-CL" sz="2000" baseline="30000">
                <a:latin typeface="+mj-lt"/>
              </a:rPr>
              <a:t>°</a:t>
            </a:r>
            <a:r>
              <a:rPr lang="es-ES" altLang="es-CL" sz="2000">
                <a:latin typeface="+mj-lt"/>
              </a:rPr>
              <a:t> – T</a:t>
            </a:r>
            <a:r>
              <a:rPr lang="es-ES" altLang="es-CL" sz="2000" baseline="-25000">
                <a:latin typeface="+mj-lt"/>
              </a:rPr>
              <a:t>f</a:t>
            </a:r>
            <a:r>
              <a:rPr lang="es-ES" altLang="es-CL" sz="2000">
                <a:latin typeface="+mj-lt"/>
              </a:rPr>
              <a:t>= K</a:t>
            </a:r>
            <a:r>
              <a:rPr lang="es-ES" altLang="es-CL" sz="2000" baseline="-25000">
                <a:latin typeface="+mj-lt"/>
              </a:rPr>
              <a:t>f</a:t>
            </a:r>
            <a:r>
              <a:rPr lang="es-ES" altLang="es-CL" sz="2000">
                <a:latin typeface="+mj-lt"/>
              </a:rPr>
              <a:t> x m </a:t>
            </a:r>
          </a:p>
        </p:txBody>
      </p:sp>
      <p:sp>
        <p:nvSpPr>
          <p:cNvPr id="17" name="Text Box 18"/>
          <p:cNvSpPr txBox="1">
            <a:spLocks noChangeArrowheads="1"/>
          </p:cNvSpPr>
          <p:nvPr/>
        </p:nvSpPr>
        <p:spPr bwMode="auto">
          <a:xfrm>
            <a:off x="357188" y="5715000"/>
            <a:ext cx="8358187" cy="707886"/>
          </a:xfrm>
          <a:prstGeom prst="rect">
            <a:avLst/>
          </a:prstGeom>
          <a:solidFill>
            <a:schemeClr val="accent2">
              <a:alpha val="10196"/>
            </a:schemeClr>
          </a:solidFill>
          <a:ln w="28575" algn="ctr">
            <a:solidFill>
              <a:srgbClr val="067DD9"/>
            </a:solidFill>
            <a:miter lim="800000"/>
            <a:headEnd/>
            <a:tailEnd/>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s-ES" altLang="es-CL" sz="2000">
                <a:latin typeface="+mj-lt"/>
              </a:rPr>
              <a:t>Aplicación → determinación de pesos moleculares, anticongelantes, añadir sal a las carreteras. </a:t>
            </a:r>
          </a:p>
        </p:txBody>
      </p:sp>
      <p:sp>
        <p:nvSpPr>
          <p:cNvPr id="31751" name="Rectangle 6"/>
          <p:cNvSpPr>
            <a:spLocks noChangeArrowheads="1"/>
          </p:cNvSpPr>
          <p:nvPr/>
        </p:nvSpPr>
        <p:spPr bwMode="auto">
          <a:xfrm>
            <a:off x="214313" y="3709512"/>
            <a:ext cx="5214937"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s-MX" altLang="es-CL">
                <a:latin typeface="+mj-lt"/>
                <a:cs typeface="Times New Roman" pitchFamily="18" charset="0"/>
              </a:rPr>
              <a:t>Donde:</a:t>
            </a:r>
          </a:p>
          <a:p>
            <a:pPr eaLnBrk="1" hangingPunct="1"/>
            <a:r>
              <a:rPr lang="es-MX" altLang="es-CL">
                <a:latin typeface="+mj-lt"/>
                <a:cs typeface="Times New Roman" pitchFamily="18" charset="0"/>
              </a:rPr>
              <a:t>Tf: Punto de congelación de la disolución</a:t>
            </a:r>
          </a:p>
          <a:p>
            <a:pPr eaLnBrk="1" hangingPunct="1"/>
            <a:r>
              <a:rPr lang="es-MX" altLang="es-CL">
                <a:latin typeface="+mj-lt"/>
                <a:cs typeface="Times New Roman" pitchFamily="18" charset="0"/>
              </a:rPr>
              <a:t>Tf°: Punto de congelación del disolvente puro</a:t>
            </a:r>
          </a:p>
          <a:p>
            <a:pPr eaLnBrk="1" hangingPunct="1"/>
            <a:r>
              <a:rPr lang="es-MX" altLang="es-CL">
                <a:latin typeface="+mj-lt"/>
                <a:cs typeface="Times New Roman" pitchFamily="18" charset="0"/>
              </a:rPr>
              <a:t>Kf: Constante crioscópica (propia de cada disolvente)</a:t>
            </a:r>
          </a:p>
          <a:p>
            <a:pPr eaLnBrk="1" hangingPunct="1"/>
            <a:r>
              <a:rPr lang="es-MX" altLang="es-CL">
                <a:latin typeface="+mj-lt"/>
                <a:cs typeface="Times New Roman" pitchFamily="18" charset="0"/>
              </a:rPr>
              <a:t>m: molalidad</a:t>
            </a:r>
          </a:p>
        </p:txBody>
      </p:sp>
    </p:spTree>
    <p:extLst>
      <p:ext uri="{BB962C8B-B14F-4D97-AF65-F5344CB8AC3E}">
        <p14:creationId xmlns="" xmlns:p14="http://schemas.microsoft.com/office/powerpoint/2010/main" val="561566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ox(in)">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1749"/>
                                        </p:tgtEl>
                                        <p:attrNameLst>
                                          <p:attrName>style.visibility</p:attrName>
                                        </p:attrNameLst>
                                      </p:cBhvr>
                                      <p:to>
                                        <p:strVal val="visible"/>
                                      </p:to>
                                    </p:set>
                                    <p:animEffect transition="in" filter="box(in)">
                                      <p:cBhvr>
                                        <p:cTn id="12" dur="500"/>
                                        <p:tgtEl>
                                          <p:spTgt spid="3174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1751"/>
                                        </p:tgtEl>
                                        <p:attrNameLst>
                                          <p:attrName>style.visibility</p:attrName>
                                        </p:attrNameLst>
                                      </p:cBhvr>
                                      <p:to>
                                        <p:strVal val="visible"/>
                                      </p:to>
                                    </p:set>
                                    <p:animEffect transition="in" filter="box(in)">
                                      <p:cBhvr>
                                        <p:cTn id="15" dur="500"/>
                                        <p:tgtEl>
                                          <p:spTgt spid="3175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ox(in)">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749" grpId="0" animBg="1"/>
      <p:bldP spid="17" grpId="0" animBg="1"/>
      <p:bldP spid="3175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936625" y="242888"/>
            <a:ext cx="3655168" cy="523220"/>
          </a:xfrm>
          <a:prstGeom prst="rect">
            <a:avLst/>
          </a:prstGeom>
          <a:noFill/>
          <a:ln w="9525">
            <a:noFill/>
            <a:miter lim="800000"/>
            <a:headEnd/>
            <a:tailEnd/>
          </a:ln>
          <a:effectLst/>
        </p:spPr>
        <p:txBody>
          <a:bodyPr wrap="none">
            <a:spAutoFit/>
          </a:bodyPr>
          <a:lstStyle/>
          <a:p>
            <a:pPr>
              <a:defRPr/>
            </a:pPr>
            <a:r>
              <a:rPr lang="es-ES_tradnl" sz="2800" smtClean="0">
                <a:solidFill>
                  <a:srgbClr val="FF7C80"/>
                </a:solidFill>
                <a:effectLst>
                  <a:outerShdw blurRad="38100" dist="38100" dir="2700000" algn="tl">
                    <a:srgbClr val="000000"/>
                  </a:outerShdw>
                </a:effectLst>
              </a:rPr>
              <a:t>Descenso </a:t>
            </a:r>
            <a:r>
              <a:rPr lang="es-ES_tradnl" sz="2800">
                <a:solidFill>
                  <a:srgbClr val="FF7C80"/>
                </a:solidFill>
                <a:effectLst>
                  <a:outerShdw blurRad="38100" dist="38100" dir="2700000" algn="tl">
                    <a:srgbClr val="000000"/>
                  </a:outerShdw>
                </a:effectLst>
              </a:rPr>
              <a:t>crioscópico.</a:t>
            </a:r>
            <a:endParaRPr lang="es-ES" sz="2800">
              <a:solidFill>
                <a:srgbClr val="FF7C80"/>
              </a:solidFill>
              <a:effectLst>
                <a:outerShdw blurRad="38100" dist="38100" dir="2700000" algn="tl">
                  <a:srgbClr val="000000"/>
                </a:outerShdw>
              </a:effectLst>
            </a:endParaRPr>
          </a:p>
        </p:txBody>
      </p:sp>
      <p:pic>
        <p:nvPicPr>
          <p:cNvPr id="143363" name="Picture 3" descr="aumento ebulloscópic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57600" y="1011238"/>
            <a:ext cx="5410200" cy="4398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365" name="Text Box 5"/>
          <p:cNvSpPr txBox="1">
            <a:spLocks noChangeArrowheads="1"/>
          </p:cNvSpPr>
          <p:nvPr/>
        </p:nvSpPr>
        <p:spPr bwMode="auto">
          <a:xfrm>
            <a:off x="444439" y="1327150"/>
            <a:ext cx="277031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_tradnl"/>
              <a:t>La adición del soluto</a:t>
            </a:r>
            <a:br>
              <a:rPr lang="es-ES_tradnl"/>
            </a:br>
            <a:r>
              <a:rPr lang="es-ES_tradnl"/>
              <a:t>provoca un </a:t>
            </a:r>
            <a:r>
              <a:rPr lang="es-ES_tradnl">
                <a:solidFill>
                  <a:srgbClr val="FF0000"/>
                </a:solidFill>
              </a:rPr>
              <a:t>descenso</a:t>
            </a:r>
            <a:br>
              <a:rPr lang="es-ES_tradnl">
                <a:solidFill>
                  <a:srgbClr val="FF0000"/>
                </a:solidFill>
              </a:rPr>
            </a:br>
            <a:r>
              <a:rPr lang="es-ES_tradnl">
                <a:solidFill>
                  <a:srgbClr val="FF0000"/>
                </a:solidFill>
              </a:rPr>
              <a:t>del punto de fusión</a:t>
            </a:r>
            <a:r>
              <a:rPr lang="es-ES_tradnl"/>
              <a:t>.</a:t>
            </a:r>
            <a:endParaRPr lang="es-ES"/>
          </a:p>
        </p:txBody>
      </p:sp>
      <p:grpSp>
        <p:nvGrpSpPr>
          <p:cNvPr id="2" name="Group 13"/>
          <p:cNvGrpSpPr>
            <a:grpSpLocks/>
          </p:cNvGrpSpPr>
          <p:nvPr/>
        </p:nvGrpSpPr>
        <p:grpSpPr bwMode="auto">
          <a:xfrm>
            <a:off x="381000" y="3048000"/>
            <a:ext cx="8461375" cy="3505200"/>
            <a:chOff x="240" y="1920"/>
            <a:chExt cx="5330" cy="2208"/>
          </a:xfrm>
        </p:grpSpPr>
        <p:sp>
          <p:nvSpPr>
            <p:cNvPr id="8198" name="Text Box 6"/>
            <p:cNvSpPr txBox="1">
              <a:spLocks noChangeArrowheads="1"/>
            </p:cNvSpPr>
            <p:nvPr/>
          </p:nvSpPr>
          <p:spPr bwMode="auto">
            <a:xfrm>
              <a:off x="240" y="1920"/>
              <a:ext cx="180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s-ES_tradnl">
                  <a:latin typeface="Symbol" pitchFamily="18" charset="2"/>
                </a:rPr>
                <a:t>D</a:t>
              </a:r>
              <a:r>
                <a:rPr lang="es-ES_tradnl"/>
                <a:t>T</a:t>
              </a:r>
              <a:r>
                <a:rPr lang="es-ES_tradnl" baseline="-25000"/>
                <a:t>f</a:t>
              </a:r>
              <a:r>
                <a:rPr lang="es-ES_tradnl"/>
                <a:t> = T</a:t>
              </a:r>
              <a:r>
                <a:rPr lang="es-ES_tradnl" baseline="-25000"/>
                <a:t>f</a:t>
              </a:r>
              <a:r>
                <a:rPr lang="es-ES_tradnl" baseline="30000"/>
                <a:t>*</a:t>
              </a:r>
              <a:r>
                <a:rPr lang="es-ES_tradnl" baseline="-25000"/>
                <a:t> </a:t>
              </a:r>
              <a:r>
                <a:rPr lang="es-ES_tradnl">
                  <a:latin typeface="Symbol" pitchFamily="18" charset="2"/>
                </a:rPr>
                <a:t>- </a:t>
              </a:r>
              <a:r>
                <a:rPr lang="es-ES_tradnl"/>
                <a:t>T</a:t>
              </a:r>
              <a:r>
                <a:rPr lang="es-ES_tradnl" baseline="-25000"/>
                <a:t>f</a:t>
              </a:r>
              <a:r>
                <a:rPr lang="es-ES_tradnl"/>
                <a:t> = k</a:t>
              </a:r>
              <a:r>
                <a:rPr lang="es-ES_tradnl" baseline="-25000"/>
                <a:t>f</a:t>
              </a:r>
              <a:r>
                <a:rPr lang="es-ES_tradnl"/>
                <a:t> </a:t>
              </a:r>
              <a:r>
                <a:rPr lang="es-ES">
                  <a:latin typeface="Symbol" pitchFamily="18" charset="2"/>
                </a:rPr>
                <a:t>×</a:t>
              </a:r>
              <a:r>
                <a:rPr lang="es-ES_tradnl"/>
                <a:t> m</a:t>
              </a:r>
              <a:endParaRPr lang="es-ES"/>
            </a:p>
          </p:txBody>
        </p:sp>
        <p:sp>
          <p:nvSpPr>
            <p:cNvPr id="8199" name="Text Box 8"/>
            <p:cNvSpPr txBox="1">
              <a:spLocks noChangeArrowheads="1"/>
            </p:cNvSpPr>
            <p:nvPr/>
          </p:nvSpPr>
          <p:spPr bwMode="auto">
            <a:xfrm>
              <a:off x="288" y="3552"/>
              <a:ext cx="989" cy="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s-ES_tradnl"/>
                <a:t>Constante</a:t>
              </a:r>
            </a:p>
            <a:p>
              <a:pPr algn="ctr"/>
              <a:r>
                <a:rPr lang="es-ES_tradnl"/>
                <a:t>crioscópica</a:t>
              </a:r>
              <a:endParaRPr lang="es-ES"/>
            </a:p>
          </p:txBody>
        </p:sp>
        <p:grpSp>
          <p:nvGrpSpPr>
            <p:cNvPr id="3" name="Group 9"/>
            <p:cNvGrpSpPr>
              <a:grpSpLocks/>
            </p:cNvGrpSpPr>
            <p:nvPr/>
          </p:nvGrpSpPr>
          <p:grpSpPr bwMode="auto">
            <a:xfrm>
              <a:off x="1349" y="3504"/>
              <a:ext cx="4221" cy="624"/>
              <a:chOff x="2448" y="3504"/>
              <a:chExt cx="4221" cy="624"/>
            </a:xfrm>
          </p:grpSpPr>
          <p:sp>
            <p:nvSpPr>
              <p:cNvPr id="8202" name="Text Box 10"/>
              <p:cNvSpPr txBox="1">
                <a:spLocks noChangeArrowheads="1"/>
              </p:cNvSpPr>
              <p:nvPr/>
            </p:nvSpPr>
            <p:spPr bwMode="auto">
              <a:xfrm>
                <a:off x="2688" y="3538"/>
                <a:ext cx="3981" cy="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Tx/>
                  <a:buChar char="•"/>
                </a:pPr>
                <a:r>
                  <a:rPr lang="es-ES_tradnl"/>
                  <a:t> Propiedad del disolvente (no depende del soluto)</a:t>
                </a:r>
                <a:endParaRPr lang="es-ES" baseline="30000"/>
              </a:p>
              <a:p>
                <a:pPr>
                  <a:buFontTx/>
                  <a:buChar char="•"/>
                </a:pPr>
                <a:r>
                  <a:rPr lang="es-ES_tradnl"/>
                  <a:t> Unidades: K</a:t>
                </a:r>
                <a:r>
                  <a:rPr lang="es-ES">
                    <a:latin typeface="Symbol" pitchFamily="18" charset="2"/>
                  </a:rPr>
                  <a:t>×</a:t>
                </a:r>
                <a:r>
                  <a:rPr lang="es-ES_tradnl"/>
                  <a:t>kg</a:t>
                </a:r>
                <a:r>
                  <a:rPr lang="es-ES">
                    <a:latin typeface="Symbol" pitchFamily="18" charset="2"/>
                  </a:rPr>
                  <a:t>×</a:t>
                </a:r>
                <a:r>
                  <a:rPr lang="es-ES_tradnl"/>
                  <a:t>mol</a:t>
                </a:r>
                <a:r>
                  <a:rPr lang="es-ES_tradnl" baseline="30000"/>
                  <a:t>-1</a:t>
                </a:r>
                <a:endParaRPr lang="es-ES" baseline="30000"/>
              </a:p>
            </p:txBody>
          </p:sp>
          <p:sp>
            <p:nvSpPr>
              <p:cNvPr id="8203" name="AutoShape 11"/>
              <p:cNvSpPr>
                <a:spLocks/>
              </p:cNvSpPr>
              <p:nvPr/>
            </p:nvSpPr>
            <p:spPr bwMode="auto">
              <a:xfrm>
                <a:off x="2448" y="3504"/>
                <a:ext cx="240" cy="624"/>
              </a:xfrm>
              <a:prstGeom prst="leftBrace">
                <a:avLst>
                  <a:gd name="adj1" fmla="val 21667"/>
                  <a:gd name="adj2" fmla="val 50000"/>
                </a:avLst>
              </a:prstGeom>
              <a:noFill/>
              <a:ln w="25400">
                <a:solidFill>
                  <a:srgbClr val="00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s-CL"/>
              </a:p>
            </p:txBody>
          </p:sp>
        </p:grpSp>
        <p:sp>
          <p:nvSpPr>
            <p:cNvPr id="8201" name="Line 12"/>
            <p:cNvSpPr>
              <a:spLocks noChangeShapeType="1"/>
            </p:cNvSpPr>
            <p:nvPr/>
          </p:nvSpPr>
          <p:spPr bwMode="auto">
            <a:xfrm flipH="1">
              <a:off x="864" y="2256"/>
              <a:ext cx="768" cy="1296"/>
            </a:xfrm>
            <a:prstGeom prst="line">
              <a:avLst/>
            </a:prstGeom>
            <a:noFill/>
            <a:ln w="25400">
              <a:solidFill>
                <a:srgbClr val="FF00FF"/>
              </a:solidFill>
              <a:round/>
              <a:headEnd/>
              <a:tailEnd type="triangle" w="med" len="med"/>
            </a:ln>
            <a:extLst>
              <a:ext uri="{909E8E84-426E-40DD-AFC4-6F175D3DCCD1}">
                <a14:hiddenFill xmlns="" xmlns:a14="http://schemas.microsoft.com/office/drawing/2010/main">
                  <a:noFill/>
                </a14:hiddenFill>
              </a:ext>
            </a:extLst>
          </p:spPr>
          <p:txBody>
            <a:bodyPr/>
            <a:lstStyle/>
            <a:p>
              <a:endParaRPr lang="es-PE"/>
            </a:p>
          </p:txBody>
        </p:sp>
      </p:grpSp>
    </p:spTree>
    <p:extLst>
      <p:ext uri="{BB962C8B-B14F-4D97-AF65-F5344CB8AC3E}">
        <p14:creationId xmlns="" xmlns:p14="http://schemas.microsoft.com/office/powerpoint/2010/main" val="24584043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3362"/>
                                        </p:tgtEl>
                                        <p:attrNameLst>
                                          <p:attrName>style.visibility</p:attrName>
                                        </p:attrNameLst>
                                      </p:cBhvr>
                                      <p:to>
                                        <p:strVal val="visible"/>
                                      </p:to>
                                    </p:set>
                                    <p:animEffect transition="in" filter="dissolve">
                                      <p:cBhvr>
                                        <p:cTn id="7" dur="500"/>
                                        <p:tgtEl>
                                          <p:spTgt spid="143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365"/>
                                        </p:tgtEl>
                                        <p:attrNameLst>
                                          <p:attrName>style.visibility</p:attrName>
                                        </p:attrNameLst>
                                      </p:cBhvr>
                                      <p:to>
                                        <p:strVal val="visible"/>
                                      </p:to>
                                    </p:set>
                                    <p:animEffect transition="in" filter="dissolve">
                                      <p:cBhvr>
                                        <p:cTn id="12" dur="500"/>
                                        <p:tgtEl>
                                          <p:spTgt spid="1433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3363"/>
                                        </p:tgtEl>
                                        <p:attrNameLst>
                                          <p:attrName>style.visibility</p:attrName>
                                        </p:attrNameLst>
                                      </p:cBhvr>
                                      <p:to>
                                        <p:strVal val="visible"/>
                                      </p:to>
                                    </p:set>
                                    <p:animEffect transition="in" filter="dissolve">
                                      <p:cBhvr>
                                        <p:cTn id="17" dur="500"/>
                                        <p:tgtEl>
                                          <p:spTgt spid="143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2" grpId="0" autoUpdateAnimBg="0"/>
      <p:bldP spid="14336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sz="quarter"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332656"/>
            <a:ext cx="8500836" cy="60486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06310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onstantes crioscópicas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 y="76200"/>
            <a:ext cx="8686800" cy="437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567331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2" descr="http://www.ehu.eus/biomoleculas/agua/multimedia/diffusion5.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91140" name="AutoShape 4" descr="http://www.ehu.eus/biomoleculas/agua/multimedia/diffusion5.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91142" name="AutoShape 6" descr="http://www.ehu.eus/biomoleculas/agua/multimedia/diffusion5.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91145" name="AutoShape 9" descr="http://www.ehu.eus/biomoleculas/agua/multimedia/diffusion5.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10035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03648" y="2694404"/>
            <a:ext cx="7560840" cy="3840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2"/>
          <p:cNvSpPr>
            <a:spLocks noGrp="1" noChangeArrowheads="1"/>
          </p:cNvSpPr>
          <p:nvPr>
            <p:ph type="title"/>
          </p:nvPr>
        </p:nvSpPr>
        <p:spPr>
          <a:xfrm>
            <a:off x="301752" y="228600"/>
            <a:ext cx="8534400" cy="758952"/>
          </a:xfrm>
        </p:spPr>
        <p:txBody>
          <a:bodyPr/>
          <a:lstStyle/>
          <a:p>
            <a:pPr algn="ctr"/>
            <a:r>
              <a:rPr lang="es-ES_tradnl" dirty="0">
                <a:solidFill>
                  <a:srgbClr val="A50021"/>
                </a:solidFill>
                <a:latin typeface="Arial" charset="0"/>
              </a:rPr>
              <a:t>PRESIÓN OSMÓTICA</a:t>
            </a:r>
            <a:endParaRPr lang="es-ES_tradnl" dirty="0">
              <a:solidFill>
                <a:schemeClr val="bg2"/>
              </a:solidFill>
              <a:latin typeface="Arial" charset="0"/>
            </a:endParaRPr>
          </a:p>
        </p:txBody>
      </p:sp>
      <p:sp>
        <p:nvSpPr>
          <p:cNvPr id="3" name="2 Flecha derecha"/>
          <p:cNvSpPr/>
          <p:nvPr/>
        </p:nvSpPr>
        <p:spPr>
          <a:xfrm>
            <a:off x="971600" y="4653136"/>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3 CuadroTexto"/>
          <p:cNvSpPr txBox="1"/>
          <p:nvPr/>
        </p:nvSpPr>
        <p:spPr>
          <a:xfrm>
            <a:off x="0" y="4232991"/>
            <a:ext cx="1295636" cy="1754326"/>
          </a:xfrm>
          <a:prstGeom prst="rect">
            <a:avLst/>
          </a:prstGeom>
          <a:noFill/>
        </p:spPr>
        <p:txBody>
          <a:bodyPr wrap="square" rtlCol="0">
            <a:spAutoFit/>
          </a:bodyPr>
          <a:lstStyle/>
          <a:p>
            <a:r>
              <a:rPr lang="es-PE" dirty="0" smtClean="0"/>
              <a:t>El agua fluye hacia la concentración mas alta</a:t>
            </a:r>
            <a:endParaRPr lang="es-PE" dirty="0"/>
          </a:p>
        </p:txBody>
      </p:sp>
      <p:sp>
        <p:nvSpPr>
          <p:cNvPr id="13" name="Text Box 3"/>
          <p:cNvSpPr txBox="1">
            <a:spLocks noChangeArrowheads="1"/>
          </p:cNvSpPr>
          <p:nvPr/>
        </p:nvSpPr>
        <p:spPr bwMode="auto">
          <a:xfrm>
            <a:off x="307975" y="1124744"/>
            <a:ext cx="8513514" cy="1569660"/>
          </a:xfrm>
          <a:prstGeom prst="rect">
            <a:avLst/>
          </a:prstGeom>
          <a:solidFill>
            <a:schemeClr val="accent1">
              <a:lumMod val="20000"/>
              <a:lumOff val="80000"/>
            </a:schemeClr>
          </a:solidFill>
          <a:ln>
            <a:noFill/>
          </a:ln>
          <a:effectLst/>
        </p:spPr>
        <p:txBody>
          <a:bodyPr wrap="square">
            <a:spAutoFit/>
          </a:bodyPr>
          <a:lstStyle/>
          <a:p>
            <a:pPr algn="just"/>
            <a:r>
              <a:rPr lang="es-ES" altLang="es-PE" sz="2400" b="1" dirty="0"/>
              <a:t>Osmosis</a:t>
            </a:r>
            <a:r>
              <a:rPr lang="es-ES" altLang="es-PE" sz="2400" dirty="0"/>
              <a:t>: flujo de agua a través de una membrana semipermeable desde un compartimento donde la concentración de solutos es más baja hacia otro donde la concentración es mayor</a:t>
            </a:r>
          </a:p>
        </p:txBody>
      </p:sp>
    </p:spTree>
    <p:extLst>
      <p:ext uri="{BB962C8B-B14F-4D97-AF65-F5344CB8AC3E}">
        <p14:creationId xmlns="" xmlns:p14="http://schemas.microsoft.com/office/powerpoint/2010/main" val="17979768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pic>
        <p:nvPicPr>
          <p:cNvPr id="1013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1666548"/>
            <a:ext cx="8424936" cy="48965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1752" y="228600"/>
            <a:ext cx="8534400" cy="758952"/>
          </a:xfrm>
        </p:spPr>
        <p:txBody>
          <a:bodyPr/>
          <a:lstStyle/>
          <a:p>
            <a:pPr algn="ctr"/>
            <a:r>
              <a:rPr lang="es-ES_tradnl" dirty="0">
                <a:solidFill>
                  <a:srgbClr val="A50021"/>
                </a:solidFill>
                <a:latin typeface="Arial" charset="0"/>
              </a:rPr>
              <a:t>PRESIÓN OSMÓTICA</a:t>
            </a:r>
            <a:endParaRPr lang="es-ES_tradnl" dirty="0">
              <a:solidFill>
                <a:schemeClr val="bg2"/>
              </a:solidFill>
              <a:latin typeface="Arial" charset="0"/>
            </a:endParaRPr>
          </a:p>
        </p:txBody>
      </p:sp>
      <p:sp>
        <p:nvSpPr>
          <p:cNvPr id="8" name="7 Flecha izquierda"/>
          <p:cNvSpPr/>
          <p:nvPr/>
        </p:nvSpPr>
        <p:spPr>
          <a:xfrm>
            <a:off x="5796136" y="5065692"/>
            <a:ext cx="1152128" cy="360040"/>
          </a:xfrm>
          <a:prstGeom prst="lef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 xmlns:p14="http://schemas.microsoft.com/office/powerpoint/2010/main" val="43598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r"/>
            <a:r>
              <a:rPr lang="es-PE" dirty="0" smtClean="0"/>
              <a:t>                                        </a:t>
            </a:r>
            <a:r>
              <a:rPr lang="es-PE" sz="2000" b="1" dirty="0" smtClean="0">
                <a:solidFill>
                  <a:srgbClr val="122BE4"/>
                </a:solidFill>
              </a:rPr>
              <a:t>Agua </a:t>
            </a:r>
            <a:r>
              <a:rPr lang="es-PE" sz="2000" b="1" dirty="0">
                <a:solidFill>
                  <a:srgbClr val="122BE4"/>
                </a:solidFill>
              </a:rPr>
              <a:t>como </a:t>
            </a:r>
            <a:r>
              <a:rPr lang="es-PE" sz="2000" b="1" dirty="0" smtClean="0">
                <a:solidFill>
                  <a:srgbClr val="122BE4"/>
                </a:solidFill>
              </a:rPr>
              <a:t>solvente</a:t>
            </a:r>
            <a:endParaRPr lang="es-PE" sz="2000" b="1" dirty="0">
              <a:solidFill>
                <a:srgbClr val="122BE4"/>
              </a:solidFill>
            </a:endParaRPr>
          </a:p>
        </p:txBody>
      </p:sp>
      <p:sp>
        <p:nvSpPr>
          <p:cNvPr id="3" name="2 Marcador de contenido"/>
          <p:cNvSpPr>
            <a:spLocks noGrp="1"/>
          </p:cNvSpPr>
          <p:nvPr>
            <p:ph sz="quarter" idx="1"/>
          </p:nvPr>
        </p:nvSpPr>
        <p:spPr>
          <a:xfrm>
            <a:off x="179512" y="2003720"/>
            <a:ext cx="8626160" cy="4854280"/>
          </a:xfrm>
        </p:spPr>
        <p:txBody>
          <a:bodyPr>
            <a:normAutofit fontScale="70000" lnSpcReduction="20000"/>
          </a:bodyPr>
          <a:lstStyle/>
          <a:p>
            <a:pPr marL="0" indent="0" algn="just">
              <a:buNone/>
            </a:pPr>
            <a:r>
              <a:rPr lang="es-PE" dirty="0" smtClean="0"/>
              <a:t>El </a:t>
            </a:r>
            <a:r>
              <a:rPr lang="es-PE" dirty="0"/>
              <a:t>agua es una de las sustancias más comunes en la naturaleza. En la molécula </a:t>
            </a:r>
            <a:r>
              <a:rPr lang="es-PE" dirty="0" smtClean="0"/>
              <a:t>de H2O</a:t>
            </a:r>
            <a:r>
              <a:rPr lang="es-PE" dirty="0"/>
              <a:t>, un átomo de oxígeno comparte electrones con dos átomos de hidrógeno.</a:t>
            </a:r>
          </a:p>
          <a:p>
            <a:pPr marL="0" indent="0" algn="just">
              <a:buNone/>
            </a:pPr>
            <a:r>
              <a:rPr lang="es-PE" dirty="0"/>
              <a:t>Puesto que el oxígeno es mucho más electronegativo que el hidrógeno, los </a:t>
            </a:r>
            <a:r>
              <a:rPr lang="es-PE" dirty="0" smtClean="0"/>
              <a:t>enlaces O—H </a:t>
            </a:r>
            <a:r>
              <a:rPr lang="es-PE" dirty="0"/>
              <a:t>son polares. En cada enlace polar, el átomo de oxígeno tiene una carga </a:t>
            </a:r>
            <a:r>
              <a:rPr lang="es-PE" dirty="0" smtClean="0"/>
              <a:t>negativa parcial </a:t>
            </a:r>
            <a:r>
              <a:rPr lang="es-PE" dirty="0"/>
              <a:t>(</a:t>
            </a:r>
            <a:r>
              <a:rPr lang="es-PE" i="1" dirty="0"/>
              <a:t>δ</a:t>
            </a:r>
            <a:r>
              <a:rPr lang="es-PE" dirty="0"/>
              <a:t>) y el átomo de hidrógeno tiene una carga positiva parcial </a:t>
            </a:r>
            <a:r>
              <a:rPr lang="es-PE" i="1" dirty="0"/>
              <a:t>δ</a:t>
            </a:r>
            <a:r>
              <a:rPr lang="es-PE" dirty="0"/>
              <a:t>. </a:t>
            </a:r>
            <a:r>
              <a:rPr lang="es-PE" dirty="0" smtClean="0"/>
              <a:t>Puesto que </a:t>
            </a:r>
            <a:r>
              <a:rPr lang="es-PE" dirty="0"/>
              <a:t>la molécula de agua tiene una forma angular, el agua es una </a:t>
            </a:r>
            <a:r>
              <a:rPr lang="es-PE" i="1" dirty="0"/>
              <a:t>sustancia polar</a:t>
            </a:r>
            <a:r>
              <a:rPr lang="es-PE" dirty="0"/>
              <a:t>.</a:t>
            </a:r>
          </a:p>
          <a:p>
            <a:pPr marL="0" indent="0" algn="just">
              <a:buNone/>
            </a:pPr>
            <a:r>
              <a:rPr lang="es-PE" dirty="0"/>
              <a:t>Los </a:t>
            </a:r>
            <a:r>
              <a:rPr lang="es-PE" i="1" dirty="0"/>
              <a:t>puentes de hidrógeno </a:t>
            </a:r>
            <a:r>
              <a:rPr lang="es-PE" dirty="0"/>
              <a:t>ocurren entre moléculas donde un hidrógeno </a:t>
            </a:r>
            <a:r>
              <a:rPr lang="es-PE" dirty="0" smtClean="0"/>
              <a:t>parcialmente positivo </a:t>
            </a:r>
            <a:r>
              <a:rPr lang="es-PE" dirty="0"/>
              <a:t>se une a los átomos fuertemente electronegativos O, N o F. En </a:t>
            </a:r>
            <a:r>
              <a:rPr lang="es-PE" dirty="0" smtClean="0"/>
              <a:t>el agua</a:t>
            </a:r>
            <a:r>
              <a:rPr lang="es-PE" dirty="0"/>
              <a:t>, los puentes de hidrógeno se forman mediante la atracción entre el </a:t>
            </a:r>
            <a:r>
              <a:rPr lang="es-PE" dirty="0" smtClean="0"/>
              <a:t>átomo de </a:t>
            </a:r>
            <a:r>
              <a:rPr lang="es-PE" dirty="0"/>
              <a:t>oxígeno de una molécula de agua y un átomo de hidrógeno en otra molécula </a:t>
            </a:r>
            <a:r>
              <a:rPr lang="es-PE" dirty="0" smtClean="0"/>
              <a:t>de agua</a:t>
            </a:r>
            <a:r>
              <a:rPr lang="es-PE" dirty="0"/>
              <a:t>. En el diagrama, los puentes de hidrógeno se muestran como puntos entre </a:t>
            </a:r>
            <a:r>
              <a:rPr lang="es-PE" dirty="0" smtClean="0"/>
              <a:t>las moléculas </a:t>
            </a:r>
            <a:r>
              <a:rPr lang="es-PE" dirty="0"/>
              <a:t>de agua. Aunque los puentes de hidrógeno son mucho más débiles </a:t>
            </a:r>
            <a:r>
              <a:rPr lang="es-PE" dirty="0" smtClean="0"/>
              <a:t>que los </a:t>
            </a:r>
            <a:r>
              <a:rPr lang="es-PE" dirty="0"/>
              <a:t>enlaces covalentes o los iónicos, hay muchos de ellos uniendo moléculas </a:t>
            </a:r>
            <a:r>
              <a:rPr lang="es-PE" dirty="0" smtClean="0"/>
              <a:t>de agua</a:t>
            </a:r>
            <a:r>
              <a:rPr lang="es-PE" dirty="0"/>
              <a:t>. Como resultado, </a:t>
            </a:r>
            <a:r>
              <a:rPr lang="es-PE" b="1" dirty="0">
                <a:solidFill>
                  <a:srgbClr val="FF0000"/>
                </a:solidFill>
              </a:rPr>
              <a:t>el puente de hidrógeno juega un papel importante en las </a:t>
            </a:r>
            <a:r>
              <a:rPr lang="es-PE" b="1" dirty="0" smtClean="0">
                <a:solidFill>
                  <a:srgbClr val="FF0000"/>
                </a:solidFill>
              </a:rPr>
              <a:t>propiedades del </a:t>
            </a:r>
            <a:r>
              <a:rPr lang="es-PE" b="1" dirty="0">
                <a:solidFill>
                  <a:srgbClr val="FF0000"/>
                </a:solidFill>
              </a:rPr>
              <a:t>agua </a:t>
            </a:r>
            <a:r>
              <a:rPr lang="es-PE" dirty="0"/>
              <a:t>y los compuestos biológicos como las proteínas y el ADN.</a:t>
            </a:r>
          </a:p>
        </p:txBody>
      </p:sp>
      <p:pic>
        <p:nvPicPr>
          <p:cNvPr id="51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16632"/>
            <a:ext cx="5832648" cy="1887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347051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15913" y="2811618"/>
            <a:ext cx="3529013" cy="1920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spcBef>
                <a:spcPct val="50000"/>
              </a:spcBef>
            </a:pPr>
            <a:r>
              <a:rPr lang="es-ES_tradnl" altLang="es-PE" sz="2000" dirty="0"/>
              <a:t>Es la presión necesaria para detener  el flujo  de agua a través de una membrana semipermeable: Fuerza necesaria para evitar la osmosis.</a:t>
            </a:r>
          </a:p>
        </p:txBody>
      </p:sp>
      <p:grpSp>
        <p:nvGrpSpPr>
          <p:cNvPr id="30735" name="Group 15"/>
          <p:cNvGrpSpPr>
            <a:grpSpLocks/>
          </p:cNvGrpSpPr>
          <p:nvPr/>
        </p:nvGrpSpPr>
        <p:grpSpPr bwMode="auto">
          <a:xfrm>
            <a:off x="4419601" y="1516218"/>
            <a:ext cx="4464050" cy="2774950"/>
            <a:chOff x="1429" y="2250"/>
            <a:chExt cx="2812" cy="1748"/>
          </a:xfrm>
        </p:grpSpPr>
        <p:pic>
          <p:nvPicPr>
            <p:cNvPr id="30726" name="Picture 6" descr="M31951-001-f006"/>
            <p:cNvPicPr>
              <a:picLocks noChangeAspect="1" noChangeArrowheads="1"/>
            </p:cNvPicPr>
            <p:nvPr/>
          </p:nvPicPr>
          <p:blipFill>
            <a:blip r:embed="rId2" cstate="print">
              <a:extLst>
                <a:ext uri="{28A0092B-C50C-407E-A947-70E740481C1C}">
                  <a14:useLocalDpi xmlns="" xmlns:a14="http://schemas.microsoft.com/office/drawing/2010/main" val="0"/>
                </a:ext>
              </a:extLst>
            </a:blip>
            <a:srcRect l="16498" r="15382" b="6404"/>
            <a:stretch>
              <a:fillRect/>
            </a:stretch>
          </p:blipFill>
          <p:spPr bwMode="auto">
            <a:xfrm>
              <a:off x="1429" y="2478"/>
              <a:ext cx="2812" cy="1520"/>
            </a:xfrm>
            <a:prstGeom prst="rect">
              <a:avLst/>
            </a:prstGeom>
            <a:noFill/>
            <a:extLst>
              <a:ext uri="{909E8E84-426E-40DD-AFC4-6F175D3DCCD1}">
                <a14:hiddenFill xmlns="" xmlns:a14="http://schemas.microsoft.com/office/drawing/2010/main">
                  <a:solidFill>
                    <a:srgbClr val="FFFFFF"/>
                  </a:solidFill>
                </a14:hiddenFill>
              </a:ext>
            </a:extLst>
          </p:spPr>
        </p:pic>
        <p:sp>
          <p:nvSpPr>
            <p:cNvPr id="30727" name="Line 7"/>
            <p:cNvSpPr>
              <a:spLocks noChangeShapeType="1"/>
            </p:cNvSpPr>
            <p:nvPr/>
          </p:nvSpPr>
          <p:spPr bwMode="auto">
            <a:xfrm flipH="1">
              <a:off x="3152" y="3339"/>
              <a:ext cx="27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0728" name="Line 8"/>
            <p:cNvSpPr>
              <a:spLocks noChangeShapeType="1"/>
            </p:cNvSpPr>
            <p:nvPr/>
          </p:nvSpPr>
          <p:spPr bwMode="auto">
            <a:xfrm flipV="1">
              <a:off x="2925" y="2931"/>
              <a:ext cx="0" cy="227"/>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30729" name="AutoShape 9"/>
            <p:cNvSpPr>
              <a:spLocks noChangeArrowheads="1"/>
            </p:cNvSpPr>
            <p:nvPr/>
          </p:nvSpPr>
          <p:spPr bwMode="auto">
            <a:xfrm>
              <a:off x="2562" y="2250"/>
              <a:ext cx="635" cy="182"/>
            </a:xfrm>
            <a:prstGeom prst="down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s-ES" altLang="es-PE">
                  <a:latin typeface="Symbol" pitchFamily="18" charset="2"/>
                </a:rPr>
                <a:t>p</a:t>
              </a:r>
            </a:p>
          </p:txBody>
        </p:sp>
      </p:grpSp>
      <p:sp>
        <p:nvSpPr>
          <p:cNvPr id="30730" name="Rectangle 10"/>
          <p:cNvSpPr>
            <a:spLocks noChangeArrowheads="1"/>
          </p:cNvSpPr>
          <p:nvPr/>
        </p:nvSpPr>
        <p:spPr bwMode="auto">
          <a:xfrm>
            <a:off x="214313" y="174625"/>
            <a:ext cx="8718550" cy="717550"/>
          </a:xfrm>
          <a:prstGeom prst="rect">
            <a:avLst/>
          </a:prstGeom>
          <a:solidFill>
            <a:srgbClr val="CCFF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30731" name="Text Box 11"/>
          <p:cNvSpPr txBox="1">
            <a:spLocks noChangeArrowheads="1"/>
          </p:cNvSpPr>
          <p:nvPr/>
        </p:nvSpPr>
        <p:spPr bwMode="auto">
          <a:xfrm>
            <a:off x="315913" y="292100"/>
            <a:ext cx="8770937" cy="519113"/>
          </a:xfrm>
          <a:prstGeom prst="rect">
            <a:avLst/>
          </a:prstGeom>
          <a:noFill/>
          <a:ln>
            <a:noFill/>
          </a:ln>
          <a:effectLst/>
          <a:extLst>
            <a:ext uri="{909E8E84-426E-40DD-AFC4-6F175D3DCCD1}">
              <a14:hiddenFill xmlns="" xmlns:a14="http://schemas.microsoft.com/office/drawing/2010/main">
                <a:gradFill rotWithShape="1">
                  <a:gsLst>
                    <a:gs pos="0">
                      <a:srgbClr val="0000FF"/>
                    </a:gs>
                    <a:gs pos="100000">
                      <a:srgbClr val="0000FF">
                        <a:gamma/>
                        <a:shade val="0"/>
                        <a:invGamma/>
                      </a:srgbClr>
                    </a:gs>
                  </a:gsLst>
                  <a:path path="rect">
                    <a:fillToRect r="100000" b="100000"/>
                  </a:path>
                </a:gradFill>
              </a14:hiddenFill>
            </a:ext>
            <a:ext uri="{91240B29-F687-4F45-9708-019B960494DF}">
              <a14:hiddenLine xmlns="" xmlns:a14="http://schemas.microsoft.com/office/drawing/2010/main" w="63500">
                <a:pattFill prst="pct80">
                  <a:fgClr>
                    <a:srgbClr val="FF9900"/>
                  </a:fgClr>
                  <a:bgClr>
                    <a:srgbClr val="FFFF00"/>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1079500">
              <a:defRPr>
                <a:solidFill>
                  <a:schemeClr val="tx1"/>
                </a:solidFill>
                <a:latin typeface="Arial" charset="0"/>
              </a:defRPr>
            </a:lvl2pPr>
            <a:lvl3pPr marL="1601788" indent="-342900">
              <a:defRPr>
                <a:solidFill>
                  <a:schemeClr val="tx1"/>
                </a:solidFill>
                <a:latin typeface="Arial" charset="0"/>
              </a:defRPr>
            </a:lvl3pPr>
            <a:lvl4pPr marL="2124075" indent="-342900">
              <a:defRPr>
                <a:solidFill>
                  <a:schemeClr val="tx1"/>
                </a:solidFill>
                <a:latin typeface="Arial" charset="0"/>
              </a:defRPr>
            </a:lvl4pPr>
            <a:lvl5pPr marL="2646363" indent="-342900">
              <a:defRPr>
                <a:solidFill>
                  <a:schemeClr val="tx1"/>
                </a:solidFill>
                <a:latin typeface="Arial" charset="0"/>
              </a:defRPr>
            </a:lvl5pPr>
            <a:lvl6pPr marL="3103563" indent="-342900" fontAlgn="base">
              <a:spcBef>
                <a:spcPct val="0"/>
              </a:spcBef>
              <a:spcAft>
                <a:spcPct val="0"/>
              </a:spcAft>
              <a:defRPr>
                <a:solidFill>
                  <a:schemeClr val="tx1"/>
                </a:solidFill>
                <a:latin typeface="Arial" charset="0"/>
              </a:defRPr>
            </a:lvl6pPr>
            <a:lvl7pPr marL="3560763" indent="-342900" fontAlgn="base">
              <a:spcBef>
                <a:spcPct val="0"/>
              </a:spcBef>
              <a:spcAft>
                <a:spcPct val="0"/>
              </a:spcAft>
              <a:defRPr>
                <a:solidFill>
                  <a:schemeClr val="tx1"/>
                </a:solidFill>
                <a:latin typeface="Arial" charset="0"/>
              </a:defRPr>
            </a:lvl7pPr>
            <a:lvl8pPr marL="4017963" indent="-342900" fontAlgn="base">
              <a:spcBef>
                <a:spcPct val="0"/>
              </a:spcBef>
              <a:spcAft>
                <a:spcPct val="0"/>
              </a:spcAft>
              <a:defRPr>
                <a:solidFill>
                  <a:schemeClr val="tx1"/>
                </a:solidFill>
                <a:latin typeface="Arial" charset="0"/>
              </a:defRPr>
            </a:lvl8pPr>
            <a:lvl9pPr marL="4475163" indent="-342900" fontAlgn="base">
              <a:spcBef>
                <a:spcPct val="0"/>
              </a:spcBef>
              <a:spcAft>
                <a:spcPct val="0"/>
              </a:spcAft>
              <a:defRPr>
                <a:solidFill>
                  <a:schemeClr val="tx1"/>
                </a:solidFill>
                <a:latin typeface="Arial" charset="0"/>
              </a:defRPr>
            </a:lvl9pPr>
          </a:lstStyle>
          <a:p>
            <a:pPr>
              <a:spcBef>
                <a:spcPct val="50000"/>
              </a:spcBef>
            </a:pPr>
            <a:r>
              <a:rPr lang="es-ES" altLang="es-PE" sz="2800" b="1" dirty="0" smtClean="0">
                <a:latin typeface="Times New Roman" pitchFamily="18" charset="0"/>
              </a:rPr>
              <a:t>OSMOSIS </a:t>
            </a:r>
            <a:r>
              <a:rPr lang="es-ES" altLang="es-PE" sz="2800" b="1" dirty="0">
                <a:latin typeface="Times New Roman" pitchFamily="18" charset="0"/>
              </a:rPr>
              <a:t>Y PRESIÓN OSMÓTICA</a:t>
            </a:r>
          </a:p>
        </p:txBody>
      </p:sp>
      <p:sp>
        <p:nvSpPr>
          <p:cNvPr id="30732" name="Text Box 12"/>
          <p:cNvSpPr txBox="1">
            <a:spLocks noChangeArrowheads="1"/>
          </p:cNvSpPr>
          <p:nvPr/>
        </p:nvSpPr>
        <p:spPr bwMode="auto">
          <a:xfrm>
            <a:off x="315913" y="2308380"/>
            <a:ext cx="32797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sz="2400" b="1" dirty="0"/>
              <a:t>Presión osmótica (</a:t>
            </a:r>
            <a:r>
              <a:rPr lang="es-ES" altLang="es-PE" sz="2400" b="1" dirty="0">
                <a:latin typeface="Symbol" pitchFamily="18" charset="2"/>
              </a:rPr>
              <a:t>p</a:t>
            </a:r>
            <a:r>
              <a:rPr lang="es-ES" altLang="es-PE" sz="2400" b="1" dirty="0"/>
              <a:t>):</a:t>
            </a:r>
          </a:p>
        </p:txBody>
      </p:sp>
    </p:spTree>
    <p:extLst>
      <p:ext uri="{BB962C8B-B14F-4D97-AF65-F5344CB8AC3E}">
        <p14:creationId xmlns="" xmlns:p14="http://schemas.microsoft.com/office/powerpoint/2010/main" val="11773068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AutoShape 2" descr="http://www.ehu.eus/biomoleculas/agua/jpg/rcbhipo.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16740" name="AutoShape 4" descr="http://www.ehu.eus/biomoleculas/agua/jpg/rcbhipo.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16744" name="AutoShape 8" descr="http://www.ehu.eus/biomoleculas/agua/jpg/rcbhipo.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116761" name="Picture 25"/>
          <p:cNvPicPr>
            <a:picLocks noChangeAspect="1" noChangeArrowheads="1"/>
          </p:cNvPicPr>
          <p:nvPr/>
        </p:nvPicPr>
        <p:blipFill>
          <a:blip r:embed="rId2" cstate="print"/>
          <a:srcRect/>
          <a:stretch>
            <a:fillRect/>
          </a:stretch>
        </p:blipFill>
        <p:spPr bwMode="auto">
          <a:xfrm>
            <a:off x="285720" y="2571744"/>
            <a:ext cx="8610831" cy="3214710"/>
          </a:xfrm>
          <a:prstGeom prst="rect">
            <a:avLst/>
          </a:prstGeom>
          <a:noFill/>
          <a:ln w="9525">
            <a:noFill/>
            <a:miter lim="800000"/>
            <a:headEnd/>
            <a:tailEnd/>
          </a:ln>
          <a:effectLst/>
        </p:spPr>
      </p:pic>
      <p:sp>
        <p:nvSpPr>
          <p:cNvPr id="7" name="Rectangle 2"/>
          <p:cNvSpPr>
            <a:spLocks noGrp="1" noChangeArrowheads="1"/>
          </p:cNvSpPr>
          <p:nvPr>
            <p:ph type="title"/>
          </p:nvPr>
        </p:nvSpPr>
        <p:spPr>
          <a:xfrm>
            <a:off x="301752" y="228600"/>
            <a:ext cx="8534400" cy="758952"/>
          </a:xfrm>
        </p:spPr>
        <p:txBody>
          <a:bodyPr/>
          <a:lstStyle/>
          <a:p>
            <a:pPr algn="ctr"/>
            <a:r>
              <a:rPr lang="es-ES_tradnl" dirty="0">
                <a:solidFill>
                  <a:srgbClr val="A50021"/>
                </a:solidFill>
                <a:latin typeface="Arial" charset="0"/>
              </a:rPr>
              <a:t>PRESIÓN OSMÓTICA</a:t>
            </a:r>
            <a:endParaRPr lang="es-ES_tradnl" dirty="0">
              <a:solidFill>
                <a:schemeClr val="bg2"/>
              </a:solidFill>
              <a:latin typeface="Arial"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87450" y="1700213"/>
            <a:ext cx="7269163" cy="350837"/>
          </a:xfrm>
        </p:spPr>
        <p:txBody>
          <a:bodyPr>
            <a:normAutofit fontScale="90000"/>
          </a:bodyPr>
          <a:lstStyle/>
          <a:p>
            <a:r>
              <a:rPr lang="es-ES_tradnl" sz="2900">
                <a:solidFill>
                  <a:schemeClr val="hlink"/>
                </a:solidFill>
                <a:latin typeface="Arial" charset="0"/>
                <a:sym typeface="Symbol" pitchFamily="18" charset="2"/>
              </a:rPr>
              <a:t/>
            </a:r>
            <a:br>
              <a:rPr lang="es-ES_tradnl" sz="2900">
                <a:solidFill>
                  <a:schemeClr val="hlink"/>
                </a:solidFill>
                <a:latin typeface="Arial" charset="0"/>
                <a:sym typeface="Symbol" pitchFamily="18" charset="2"/>
              </a:rPr>
            </a:br>
            <a:r>
              <a:rPr lang="es-ES_tradnl" sz="2900">
                <a:solidFill>
                  <a:schemeClr val="hlink"/>
                </a:solidFill>
                <a:latin typeface="Arial" charset="0"/>
                <a:sym typeface="Symbol" pitchFamily="18" charset="2"/>
              </a:rPr>
              <a:t>	</a:t>
            </a:r>
            <a:r>
              <a:rPr lang="es-ES_tradnl" sz="3400" b="1">
                <a:solidFill>
                  <a:schemeClr val="hlink"/>
                </a:solidFill>
                <a:latin typeface="Arial" charset="0"/>
                <a:sym typeface="Symbol" pitchFamily="18" charset="2"/>
              </a:rPr>
              <a:t/>
            </a:r>
            <a:br>
              <a:rPr lang="es-ES_tradnl" sz="3400" b="1">
                <a:solidFill>
                  <a:schemeClr val="hlink"/>
                </a:solidFill>
                <a:latin typeface="Arial" charset="0"/>
                <a:sym typeface="Symbol" pitchFamily="18" charset="2"/>
              </a:rPr>
            </a:br>
            <a:endParaRPr lang="es-ES_tradnl" sz="3000">
              <a:solidFill>
                <a:schemeClr val="hlink"/>
              </a:solidFill>
              <a:latin typeface="Arial" charset="0"/>
            </a:endParaRPr>
          </a:p>
        </p:txBody>
      </p:sp>
      <p:sp>
        <p:nvSpPr>
          <p:cNvPr id="22533" name="Text Box 5"/>
          <p:cNvSpPr txBox="1">
            <a:spLocks noChangeArrowheads="1"/>
          </p:cNvSpPr>
          <p:nvPr/>
        </p:nvSpPr>
        <p:spPr bwMode="auto">
          <a:xfrm>
            <a:off x="1187450" y="3573463"/>
            <a:ext cx="678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s-ES_tradnl" sz="2400" dirty="0">
                <a:solidFill>
                  <a:schemeClr val="tx2"/>
                </a:solidFill>
                <a:latin typeface="Comic Sans MS" pitchFamily="66" charset="0"/>
              </a:rPr>
              <a:t>Como n/V es molaridad (M), entonces:</a:t>
            </a:r>
          </a:p>
        </p:txBody>
      </p:sp>
      <p:sp>
        <p:nvSpPr>
          <p:cNvPr id="22534" name="Rectangle 6"/>
          <p:cNvSpPr>
            <a:spLocks noChangeArrowheads="1"/>
          </p:cNvSpPr>
          <p:nvPr/>
        </p:nvSpPr>
        <p:spPr bwMode="auto">
          <a:xfrm>
            <a:off x="2051050" y="4437063"/>
            <a:ext cx="4876800" cy="609600"/>
          </a:xfrm>
          <a:prstGeom prst="rect">
            <a:avLst/>
          </a:prstGeom>
          <a:noFill/>
          <a:ln w="57150">
            <a:solidFill>
              <a:srgbClr val="0066FF"/>
            </a:solidFill>
            <a:miter lim="800000"/>
            <a:headEnd/>
            <a:tailEnd/>
          </a:ln>
          <a:extLst>
            <a:ext uri="{909E8E84-426E-40DD-AFC4-6F175D3DCCD1}">
              <a14:hiddenFill xmlns="" xmlns:a14="http://schemas.microsoft.com/office/drawing/2010/main">
                <a:solidFill>
                  <a:schemeClr val="accent1"/>
                </a:solidFill>
              </a14:hiddenFill>
            </a:ext>
          </a:extLst>
        </p:spPr>
        <p:txBody>
          <a:bodyPr anchor="b"/>
          <a:lstStyle/>
          <a:p>
            <a:pPr algn="ctr" eaLnBrk="0" hangingPunct="0"/>
            <a:r>
              <a:rPr lang="es-ES_tradnl" sz="2800" dirty="0">
                <a:solidFill>
                  <a:srgbClr val="FF0000"/>
                </a:solidFill>
                <a:latin typeface="Comic Sans MS" pitchFamily="66" charset="0"/>
                <a:sym typeface="Symbol" pitchFamily="18" charset="2"/>
              </a:rPr>
              <a:t> = M • R • T</a:t>
            </a:r>
          </a:p>
        </p:txBody>
      </p:sp>
      <p:graphicFrame>
        <p:nvGraphicFramePr>
          <p:cNvPr id="22539" name="Object 11"/>
          <p:cNvGraphicFramePr>
            <a:graphicFrameLocks noGrp="1" noChangeAspect="1"/>
          </p:cNvGraphicFramePr>
          <p:nvPr>
            <p:ph idx="1"/>
            <p:extLst>
              <p:ext uri="{D42A27DB-BD31-4B8C-83A1-F6EECF244321}">
                <p14:modId xmlns="" xmlns:p14="http://schemas.microsoft.com/office/powerpoint/2010/main" val="2518666853"/>
              </p:ext>
            </p:extLst>
          </p:nvPr>
        </p:nvGraphicFramePr>
        <p:xfrm>
          <a:off x="2195736" y="2059364"/>
          <a:ext cx="2001217" cy="1348621"/>
        </p:xfrm>
        <a:graphic>
          <a:graphicData uri="http://schemas.openxmlformats.org/presentationml/2006/ole">
            <p:oleObj spid="_x0000_s6154" name="Ecuación" r:id="rId3" imgW="583920" imgH="393480" progId="Equation.3">
              <p:embed/>
            </p:oleObj>
          </a:graphicData>
        </a:graphic>
      </p:graphicFrame>
      <p:sp>
        <p:nvSpPr>
          <p:cNvPr id="22541" name="Rectangle 13"/>
          <p:cNvSpPr>
            <a:spLocks noChangeArrowheads="1"/>
          </p:cNvSpPr>
          <p:nvPr/>
        </p:nvSpPr>
        <p:spPr bwMode="auto">
          <a:xfrm>
            <a:off x="4859338" y="2276475"/>
            <a:ext cx="3765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400" dirty="0">
                <a:solidFill>
                  <a:srgbClr val="996633"/>
                </a:solidFill>
                <a:sym typeface="Symbol" pitchFamily="18" charset="2"/>
              </a:rPr>
              <a:t>R = 0.0821 atm L / (mol K)</a:t>
            </a:r>
            <a:endParaRPr lang="es-ES" sz="2400" dirty="0">
              <a:solidFill>
                <a:srgbClr val="996633"/>
              </a:solidFill>
              <a:sym typeface="Symbol" pitchFamily="18" charset="2"/>
            </a:endParaRPr>
          </a:p>
        </p:txBody>
      </p:sp>
      <p:sp>
        <p:nvSpPr>
          <p:cNvPr id="22543" name="Rectangle 15"/>
          <p:cNvSpPr>
            <a:spLocks noChangeArrowheads="1"/>
          </p:cNvSpPr>
          <p:nvPr/>
        </p:nvSpPr>
        <p:spPr bwMode="auto">
          <a:xfrm>
            <a:off x="684213" y="765175"/>
            <a:ext cx="32321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2800" b="1">
                <a:solidFill>
                  <a:schemeClr val="hlink"/>
                </a:solidFill>
                <a:sym typeface="Symbol" pitchFamily="18" charset="2"/>
              </a:rPr>
              <a:t>Se expresa como:</a:t>
            </a:r>
            <a:endParaRPr lang="es-ES" sz="2800" b="1">
              <a:solidFill>
                <a:schemeClr val="hlink"/>
              </a:solidFill>
              <a:sym typeface="Symbol" pitchFamily="18" charset="2"/>
            </a:endParaRPr>
          </a:p>
        </p:txBody>
      </p:sp>
    </p:spTree>
    <p:extLst>
      <p:ext uri="{BB962C8B-B14F-4D97-AF65-F5344CB8AC3E}">
        <p14:creationId xmlns="" xmlns:p14="http://schemas.microsoft.com/office/powerpoint/2010/main" val="9934707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globul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19700" y="2492375"/>
            <a:ext cx="3384550" cy="2411413"/>
          </a:xfrm>
          <a:prstGeom prst="rect">
            <a:avLst/>
          </a:prstGeom>
          <a:noFill/>
          <a:extLst>
            <a:ext uri="{909E8E84-426E-40DD-AFC4-6F175D3DCCD1}">
              <a14:hiddenFill xmlns="" xmlns:a14="http://schemas.microsoft.com/office/drawing/2010/main">
                <a:solidFill>
                  <a:srgbClr val="FFFFFF"/>
                </a:solidFill>
              </a14:hiddenFill>
            </a:ext>
          </a:extLst>
        </p:spPr>
      </p:pic>
      <p:sp>
        <p:nvSpPr>
          <p:cNvPr id="25605" name="Rectangle 5"/>
          <p:cNvSpPr>
            <a:spLocks noChangeArrowheads="1"/>
          </p:cNvSpPr>
          <p:nvPr/>
        </p:nvSpPr>
        <p:spPr bwMode="auto">
          <a:xfrm>
            <a:off x="214313" y="174625"/>
            <a:ext cx="8718550" cy="717550"/>
          </a:xfrm>
          <a:prstGeom prst="rect">
            <a:avLst/>
          </a:prstGeom>
          <a:solidFill>
            <a:srgbClr val="CCFFCC"/>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PE"/>
          </a:p>
        </p:txBody>
      </p:sp>
      <p:sp>
        <p:nvSpPr>
          <p:cNvPr id="25606" name="Text Box 6"/>
          <p:cNvSpPr txBox="1">
            <a:spLocks noChangeArrowheads="1"/>
          </p:cNvSpPr>
          <p:nvPr/>
        </p:nvSpPr>
        <p:spPr bwMode="auto">
          <a:xfrm>
            <a:off x="315913" y="292100"/>
            <a:ext cx="8770937" cy="519113"/>
          </a:xfrm>
          <a:prstGeom prst="rect">
            <a:avLst/>
          </a:prstGeom>
          <a:noFill/>
          <a:ln>
            <a:noFill/>
          </a:ln>
          <a:effectLst/>
          <a:extLst>
            <a:ext uri="{909E8E84-426E-40DD-AFC4-6F175D3DCCD1}">
              <a14:hiddenFill xmlns="" xmlns:a14="http://schemas.microsoft.com/office/drawing/2010/main">
                <a:gradFill rotWithShape="1">
                  <a:gsLst>
                    <a:gs pos="0">
                      <a:srgbClr val="0000FF"/>
                    </a:gs>
                    <a:gs pos="100000">
                      <a:srgbClr val="0000FF">
                        <a:gamma/>
                        <a:shade val="0"/>
                        <a:invGamma/>
                      </a:srgbClr>
                    </a:gs>
                  </a:gsLst>
                  <a:path path="rect">
                    <a:fillToRect r="100000" b="100000"/>
                  </a:path>
                </a:gradFill>
              </a14:hiddenFill>
            </a:ext>
            <a:ext uri="{91240B29-F687-4F45-9708-019B960494DF}">
              <a14:hiddenLine xmlns="" xmlns:a14="http://schemas.microsoft.com/office/drawing/2010/main" w="63500">
                <a:pattFill prst="pct80">
                  <a:fgClr>
                    <a:srgbClr val="FF9900"/>
                  </a:fgClr>
                  <a:bgClr>
                    <a:srgbClr val="FFFF00"/>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1079500">
              <a:defRPr>
                <a:solidFill>
                  <a:schemeClr val="tx1"/>
                </a:solidFill>
                <a:latin typeface="Arial" charset="0"/>
              </a:defRPr>
            </a:lvl2pPr>
            <a:lvl3pPr marL="1601788" indent="-342900">
              <a:defRPr>
                <a:solidFill>
                  <a:schemeClr val="tx1"/>
                </a:solidFill>
                <a:latin typeface="Arial" charset="0"/>
              </a:defRPr>
            </a:lvl3pPr>
            <a:lvl4pPr marL="2124075" indent="-342900">
              <a:defRPr>
                <a:solidFill>
                  <a:schemeClr val="tx1"/>
                </a:solidFill>
                <a:latin typeface="Arial" charset="0"/>
              </a:defRPr>
            </a:lvl4pPr>
            <a:lvl5pPr marL="2646363" indent="-342900">
              <a:defRPr>
                <a:solidFill>
                  <a:schemeClr val="tx1"/>
                </a:solidFill>
                <a:latin typeface="Arial" charset="0"/>
              </a:defRPr>
            </a:lvl5pPr>
            <a:lvl6pPr marL="3103563" indent="-342900" fontAlgn="base">
              <a:spcBef>
                <a:spcPct val="0"/>
              </a:spcBef>
              <a:spcAft>
                <a:spcPct val="0"/>
              </a:spcAft>
              <a:defRPr>
                <a:solidFill>
                  <a:schemeClr val="tx1"/>
                </a:solidFill>
                <a:latin typeface="Arial" charset="0"/>
              </a:defRPr>
            </a:lvl6pPr>
            <a:lvl7pPr marL="3560763" indent="-342900" fontAlgn="base">
              <a:spcBef>
                <a:spcPct val="0"/>
              </a:spcBef>
              <a:spcAft>
                <a:spcPct val="0"/>
              </a:spcAft>
              <a:defRPr>
                <a:solidFill>
                  <a:schemeClr val="tx1"/>
                </a:solidFill>
                <a:latin typeface="Arial" charset="0"/>
              </a:defRPr>
            </a:lvl7pPr>
            <a:lvl8pPr marL="4017963" indent="-342900" fontAlgn="base">
              <a:spcBef>
                <a:spcPct val="0"/>
              </a:spcBef>
              <a:spcAft>
                <a:spcPct val="0"/>
              </a:spcAft>
              <a:defRPr>
                <a:solidFill>
                  <a:schemeClr val="tx1"/>
                </a:solidFill>
                <a:latin typeface="Arial" charset="0"/>
              </a:defRPr>
            </a:lvl8pPr>
            <a:lvl9pPr marL="4475163" indent="-342900" fontAlgn="base">
              <a:spcBef>
                <a:spcPct val="0"/>
              </a:spcBef>
              <a:spcAft>
                <a:spcPct val="0"/>
              </a:spcAft>
              <a:defRPr>
                <a:solidFill>
                  <a:schemeClr val="tx1"/>
                </a:solidFill>
                <a:latin typeface="Arial" charset="0"/>
              </a:defRPr>
            </a:lvl9pPr>
          </a:lstStyle>
          <a:p>
            <a:pPr>
              <a:spcBef>
                <a:spcPct val="50000"/>
              </a:spcBef>
            </a:pPr>
            <a:r>
              <a:rPr lang="es-ES" altLang="es-PE" sz="2800" b="1" dirty="0" smtClean="0"/>
              <a:t>OSMOSIS </a:t>
            </a:r>
            <a:r>
              <a:rPr lang="es-ES" altLang="es-PE" sz="2800" b="1" dirty="0"/>
              <a:t>Y PRESIÓN OSMÓTICA</a:t>
            </a:r>
          </a:p>
        </p:txBody>
      </p:sp>
      <p:sp>
        <p:nvSpPr>
          <p:cNvPr id="25649" name="Rectangle 49"/>
          <p:cNvSpPr>
            <a:spLocks noChangeArrowheads="1"/>
          </p:cNvSpPr>
          <p:nvPr/>
        </p:nvSpPr>
        <p:spPr bwMode="auto">
          <a:xfrm>
            <a:off x="250825" y="1412875"/>
            <a:ext cx="4589463" cy="5021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s-ES" altLang="es-PE"/>
              <a:t> Las soluciones </a:t>
            </a:r>
            <a:r>
              <a:rPr lang="es-ES" altLang="es-PE" sz="2000" b="1"/>
              <a:t>hipertónicas</a:t>
            </a:r>
            <a:r>
              <a:rPr lang="es-ES" altLang="es-PE"/>
              <a:t> son aquellas, que con referencias al interior de la célula, contienen mayor cantidad de solutos .</a:t>
            </a:r>
          </a:p>
          <a:p>
            <a:pPr>
              <a:spcBef>
                <a:spcPct val="50000"/>
              </a:spcBef>
            </a:pPr>
            <a:r>
              <a:rPr lang="es-ES" altLang="es-PE"/>
              <a:t> </a:t>
            </a:r>
          </a:p>
          <a:p>
            <a:pPr>
              <a:spcBef>
                <a:spcPct val="50000"/>
              </a:spcBef>
              <a:buFontTx/>
              <a:buChar char="•"/>
            </a:pPr>
            <a:r>
              <a:rPr lang="es-ES" altLang="es-PE"/>
              <a:t> Las </a:t>
            </a:r>
            <a:r>
              <a:rPr lang="es-ES" altLang="es-PE" sz="2000" b="1"/>
              <a:t>hipotónicas</a:t>
            </a:r>
            <a:r>
              <a:rPr lang="es-ES" altLang="es-PE"/>
              <a:t> son aquellas, que en cambio contienen menor cantidad de solutos. </a:t>
            </a:r>
          </a:p>
          <a:p>
            <a:pPr>
              <a:spcBef>
                <a:spcPct val="50000"/>
              </a:spcBef>
            </a:pPr>
            <a:r>
              <a:rPr lang="es-ES" altLang="es-PE"/>
              <a:t> </a:t>
            </a:r>
          </a:p>
          <a:p>
            <a:pPr>
              <a:spcBef>
                <a:spcPct val="50000"/>
              </a:spcBef>
              <a:buFontTx/>
              <a:buChar char="•"/>
            </a:pPr>
            <a:r>
              <a:rPr lang="es-ES" altLang="es-PE"/>
              <a:t> Las soluciones </a:t>
            </a:r>
            <a:r>
              <a:rPr lang="es-ES" altLang="es-PE" sz="2000" b="1"/>
              <a:t>isotónicas</a:t>
            </a:r>
            <a:r>
              <a:rPr lang="es-ES" altLang="es-PE"/>
              <a:t> tienen concentraciones equivalentes de solutos  y, en este caso, al existir igual cantidad de movimiento de agua hacia y desde el exterior, el flujo neto es nulo</a:t>
            </a:r>
          </a:p>
          <a:p>
            <a:pPr>
              <a:spcBef>
                <a:spcPct val="50000"/>
              </a:spcBef>
            </a:pPr>
            <a:r>
              <a:rPr lang="es-ES" altLang="es-PE"/>
              <a:t> </a:t>
            </a:r>
          </a:p>
        </p:txBody>
      </p:sp>
      <p:sp>
        <p:nvSpPr>
          <p:cNvPr id="25650" name="Line 50"/>
          <p:cNvSpPr>
            <a:spLocks noChangeShapeType="1"/>
          </p:cNvSpPr>
          <p:nvPr/>
        </p:nvSpPr>
        <p:spPr bwMode="auto">
          <a:xfrm>
            <a:off x="3563938" y="5876925"/>
            <a:ext cx="1152525"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s-PE"/>
          </a:p>
        </p:txBody>
      </p:sp>
      <p:sp>
        <p:nvSpPr>
          <p:cNvPr id="25651" name="Text Box 51"/>
          <p:cNvSpPr txBox="1">
            <a:spLocks noChangeArrowheads="1"/>
          </p:cNvSpPr>
          <p:nvPr/>
        </p:nvSpPr>
        <p:spPr bwMode="auto">
          <a:xfrm>
            <a:off x="4911725" y="5608638"/>
            <a:ext cx="14160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a:t>NaCl 0,9%</a:t>
            </a:r>
          </a:p>
          <a:p>
            <a:r>
              <a:rPr lang="es-ES" altLang="es-PE"/>
              <a:t>Glucosa 5%</a:t>
            </a:r>
          </a:p>
        </p:txBody>
      </p:sp>
      <p:sp>
        <p:nvSpPr>
          <p:cNvPr id="25652" name="Text Box 52"/>
          <p:cNvSpPr txBox="1">
            <a:spLocks noChangeArrowheads="1"/>
          </p:cNvSpPr>
          <p:nvPr/>
        </p:nvSpPr>
        <p:spPr bwMode="auto">
          <a:xfrm>
            <a:off x="5003800" y="1989138"/>
            <a:ext cx="12001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a:t>isotónicas</a:t>
            </a:r>
          </a:p>
        </p:txBody>
      </p:sp>
      <p:sp>
        <p:nvSpPr>
          <p:cNvPr id="25653" name="Text Box 53"/>
          <p:cNvSpPr txBox="1">
            <a:spLocks noChangeArrowheads="1"/>
          </p:cNvSpPr>
          <p:nvPr/>
        </p:nvSpPr>
        <p:spPr bwMode="auto">
          <a:xfrm>
            <a:off x="6208713" y="4889500"/>
            <a:ext cx="13398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a:t>hipotónicas</a:t>
            </a:r>
          </a:p>
        </p:txBody>
      </p:sp>
      <p:sp>
        <p:nvSpPr>
          <p:cNvPr id="25654" name="Text Box 54"/>
          <p:cNvSpPr txBox="1">
            <a:spLocks noChangeArrowheads="1"/>
          </p:cNvSpPr>
          <p:nvPr/>
        </p:nvSpPr>
        <p:spPr bwMode="auto">
          <a:xfrm>
            <a:off x="7308850" y="2133600"/>
            <a:ext cx="1416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a:t>hipertónicas</a:t>
            </a:r>
          </a:p>
        </p:txBody>
      </p:sp>
    </p:spTree>
    <p:extLst>
      <p:ext uri="{BB962C8B-B14F-4D97-AF65-F5344CB8AC3E}">
        <p14:creationId xmlns="" xmlns:p14="http://schemas.microsoft.com/office/powerpoint/2010/main" val="17420157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2" descr="http://www.ehu.eus/biomoleculas/agua/jpg/rcbhipo.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17764" name="AutoShape 4" descr="http://www.ehu.eus/biomoleculas/agua/jpg/rcbhipo.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pic>
        <p:nvPicPr>
          <p:cNvPr id="117765" name="Picture 5"/>
          <p:cNvPicPr>
            <a:picLocks noChangeAspect="1" noChangeArrowheads="1"/>
          </p:cNvPicPr>
          <p:nvPr/>
        </p:nvPicPr>
        <p:blipFill>
          <a:blip r:embed="rId2" cstate="print"/>
          <a:srcRect/>
          <a:stretch>
            <a:fillRect/>
          </a:stretch>
        </p:blipFill>
        <p:spPr bwMode="auto">
          <a:xfrm>
            <a:off x="155574" y="154678"/>
            <a:ext cx="8808913" cy="4643470"/>
          </a:xfrm>
          <a:prstGeom prst="rect">
            <a:avLst/>
          </a:prstGeom>
          <a:noFill/>
          <a:ln w="9525">
            <a:noFill/>
            <a:miter lim="800000"/>
            <a:headEnd/>
            <a:tailEnd/>
          </a:ln>
          <a:effectLst/>
        </p:spPr>
      </p:pic>
      <p:sp>
        <p:nvSpPr>
          <p:cNvPr id="7" name="6 Rectángulo"/>
          <p:cNvSpPr/>
          <p:nvPr/>
        </p:nvSpPr>
        <p:spPr>
          <a:xfrm>
            <a:off x="285720" y="5000636"/>
            <a:ext cx="3071834" cy="923330"/>
          </a:xfrm>
          <a:prstGeom prst="rect">
            <a:avLst/>
          </a:prstGeom>
        </p:spPr>
        <p:txBody>
          <a:bodyPr wrap="square">
            <a:spAutoFit/>
          </a:bodyPr>
          <a:lstStyle/>
          <a:p>
            <a:r>
              <a:rPr lang="es-PE" dirty="0" smtClean="0"/>
              <a:t>Morfología normal en un entorno con la concentración correcta</a:t>
            </a:r>
            <a:endParaRPr lang="es-PE" dirty="0"/>
          </a:p>
        </p:txBody>
      </p:sp>
      <p:sp>
        <p:nvSpPr>
          <p:cNvPr id="8" name="7 Rectángulo"/>
          <p:cNvSpPr/>
          <p:nvPr/>
        </p:nvSpPr>
        <p:spPr>
          <a:xfrm>
            <a:off x="3357555" y="5072074"/>
            <a:ext cx="2428892" cy="646331"/>
          </a:xfrm>
          <a:prstGeom prst="rect">
            <a:avLst/>
          </a:prstGeom>
        </p:spPr>
        <p:txBody>
          <a:bodyPr wrap="square">
            <a:spAutoFit/>
          </a:bodyPr>
          <a:lstStyle/>
          <a:p>
            <a:r>
              <a:rPr lang="es-PE" dirty="0" smtClean="0"/>
              <a:t>¨Inflados¨ entorno con solución diluida</a:t>
            </a:r>
            <a:endParaRPr lang="es-PE" dirty="0"/>
          </a:p>
        </p:txBody>
      </p:sp>
      <p:sp>
        <p:nvSpPr>
          <p:cNvPr id="9" name="8 Rectángulo"/>
          <p:cNvSpPr/>
          <p:nvPr/>
        </p:nvSpPr>
        <p:spPr>
          <a:xfrm>
            <a:off x="5929322" y="5072074"/>
            <a:ext cx="2643206" cy="646331"/>
          </a:xfrm>
          <a:prstGeom prst="rect">
            <a:avLst/>
          </a:prstGeom>
        </p:spPr>
        <p:txBody>
          <a:bodyPr wrap="square">
            <a:spAutoFit/>
          </a:bodyPr>
          <a:lstStyle/>
          <a:p>
            <a:r>
              <a:rPr lang="es-PE" dirty="0" smtClean="0"/>
              <a:t>Entorno con solución concentrada</a:t>
            </a:r>
            <a:endParaRPr lang="es-PE"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Osmosis inversa</a:t>
            </a:r>
            <a:endParaRPr lang="es-PE" dirty="0"/>
          </a:p>
        </p:txBody>
      </p:sp>
      <p:sp>
        <p:nvSpPr>
          <p:cNvPr id="3" name="2 Marcador de contenido"/>
          <p:cNvSpPr>
            <a:spLocks noGrp="1"/>
          </p:cNvSpPr>
          <p:nvPr>
            <p:ph sz="quarter" idx="1"/>
          </p:nvPr>
        </p:nvSpPr>
        <p:spPr/>
        <p:txBody>
          <a:bodyPr>
            <a:normAutofit lnSpcReduction="10000"/>
          </a:bodyPr>
          <a:lstStyle/>
          <a:p>
            <a:r>
              <a:rPr lang="es-PE" dirty="0"/>
              <a:t>Se puede decir que se está haciendo lo contrario de la ósmosis, por eso se llama </a:t>
            </a:r>
            <a:r>
              <a:rPr lang="es-PE" b="1" dirty="0"/>
              <a:t>ósmosis inversa</a:t>
            </a:r>
            <a:r>
              <a:rPr lang="es-PE" dirty="0"/>
              <a:t>. Téngase en cuenta que en la ósmosis inversa a través de la membrana semipermeable sólo pasa agua. Es decir, el agua de la zona de alta concentración pasa a la de baja concentración.</a:t>
            </a:r>
          </a:p>
          <a:p>
            <a:r>
              <a:rPr lang="es-PE" dirty="0"/>
              <a:t>Si la alta concentración es de sal, por ejemplo agua marina, al aplicar presión, el agua del </a:t>
            </a:r>
            <a:r>
              <a:rPr lang="es-PE" dirty="0">
                <a:hlinkClick r:id="rId2" tooltip="Mar"/>
              </a:rPr>
              <a:t>mar</a:t>
            </a:r>
            <a:r>
              <a:rPr lang="es-PE" dirty="0"/>
              <a:t> pasa al otro lado de la membrana. Sólo el agua, no la sal. Es decir, el agua se ha desalinizado por ósmosis inversa, y puede llegar </a:t>
            </a:r>
            <a:r>
              <a:rPr lang="es-PE"/>
              <a:t>a </a:t>
            </a:r>
            <a:r>
              <a:rPr lang="es-PE" smtClean="0"/>
              <a:t>ser </a:t>
            </a:r>
            <a:r>
              <a:rPr lang="es-PE" smtClean="0">
                <a:hlinkClick r:id="rId3" tooltip="Potable"/>
              </a:rPr>
              <a:t>potable</a:t>
            </a:r>
            <a:r>
              <a:rPr lang="es-PE" dirty="0"/>
              <a:t>.</a:t>
            </a:r>
          </a:p>
          <a:p>
            <a:pPr marL="0" indent="0">
              <a:buNone/>
            </a:pPr>
            <a:endParaRPr lang="es-PE" dirty="0"/>
          </a:p>
        </p:txBody>
      </p:sp>
    </p:spTree>
    <p:extLst>
      <p:ext uri="{BB962C8B-B14F-4D97-AF65-F5344CB8AC3E}">
        <p14:creationId xmlns="" xmlns:p14="http://schemas.microsoft.com/office/powerpoint/2010/main" val="27245813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upload.wikimedia.org/wikipedia/commons/thumb/7/76/%C3%96smosis-inversa.png/330px-%C3%96smosis-inversa.pn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02404" name="Picture 4" descr="https://upload.wikimedia.org/wikipedia/commons/thumb/7/76/%C3%96smosis-inversa.png/330px-%C3%96smosis-inversa.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31640" y="1772816"/>
            <a:ext cx="6120680" cy="374441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1 Título"/>
          <p:cNvSpPr>
            <a:spLocks noGrp="1"/>
          </p:cNvSpPr>
          <p:nvPr>
            <p:ph type="title"/>
          </p:nvPr>
        </p:nvSpPr>
        <p:spPr>
          <a:xfrm>
            <a:off x="301752" y="228600"/>
            <a:ext cx="8534400" cy="758952"/>
          </a:xfrm>
        </p:spPr>
        <p:txBody>
          <a:bodyPr/>
          <a:lstStyle/>
          <a:p>
            <a:r>
              <a:rPr lang="es-PE" dirty="0" smtClean="0"/>
              <a:t>Osmosis inversa</a:t>
            </a:r>
            <a:endParaRPr lang="es-PE" dirty="0"/>
          </a:p>
        </p:txBody>
      </p:sp>
    </p:spTree>
    <p:extLst>
      <p:ext uri="{BB962C8B-B14F-4D97-AF65-F5344CB8AC3E}">
        <p14:creationId xmlns="" xmlns:p14="http://schemas.microsoft.com/office/powerpoint/2010/main" val="2449504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s-ES_tradnl" sz="3400" dirty="0">
                <a:latin typeface="Arial" charset="0"/>
              </a:rPr>
              <a:t>Ejercicios</a:t>
            </a:r>
          </a:p>
        </p:txBody>
      </p:sp>
      <p:pic>
        <p:nvPicPr>
          <p:cNvPr id="100356" name="Picture 4"/>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340768"/>
            <a:ext cx="8568951" cy="288032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035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1111" y="4437112"/>
            <a:ext cx="8496944" cy="1905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9661266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s-ES_tradnl" sz="3400">
                <a:latin typeface="Arial" charset="0"/>
              </a:rPr>
              <a:t>Ejercicios</a:t>
            </a:r>
          </a:p>
        </p:txBody>
      </p:sp>
      <p:sp>
        <p:nvSpPr>
          <p:cNvPr id="3" name="2 Marcador de contenido"/>
          <p:cNvSpPr>
            <a:spLocks noGrp="1"/>
          </p:cNvSpPr>
          <p:nvPr>
            <p:ph sz="quarter" idx="1"/>
          </p:nvPr>
        </p:nvSpPr>
        <p:spPr/>
        <p:txBody>
          <a:bodyPr/>
          <a:lstStyle/>
          <a:p>
            <a:endParaRPr lang="es-PE"/>
          </a:p>
        </p:txBody>
      </p:sp>
      <p:pic>
        <p:nvPicPr>
          <p:cNvPr id="1013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484784"/>
            <a:ext cx="8677214" cy="39604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3319780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pPr marL="0" indent="0">
              <a:buNone/>
            </a:pPr>
            <a:r>
              <a:rPr lang="es-PE" dirty="0"/>
              <a:t>Se prepara una muestra de 50.00 </a:t>
            </a:r>
            <a:r>
              <a:rPr lang="es-PE" dirty="0" err="1"/>
              <a:t>mL</a:t>
            </a:r>
            <a:r>
              <a:rPr lang="es-PE" dirty="0"/>
              <a:t> de una solución acuosa que contiene 1.08 g de una proteína del plasma sanguíneo, </a:t>
            </a:r>
            <a:r>
              <a:rPr lang="es-PE" dirty="0" err="1" smtClean="0"/>
              <a:t>sero</a:t>
            </a:r>
            <a:r>
              <a:rPr lang="es-PE" dirty="0" smtClean="0"/>
              <a:t> albúmina </a:t>
            </a:r>
            <a:r>
              <a:rPr lang="es-PE" dirty="0"/>
              <a:t>humana. La disolución tiene una presión osmótica de 5.85 </a:t>
            </a:r>
            <a:r>
              <a:rPr lang="es-PE" dirty="0" err="1"/>
              <a:t>mmHg</a:t>
            </a:r>
            <a:r>
              <a:rPr lang="es-PE" dirty="0"/>
              <a:t> a 298 K. ¿Cuál es la masa molar de la albúmina?</a:t>
            </a:r>
          </a:p>
        </p:txBody>
      </p:sp>
      <p:sp>
        <p:nvSpPr>
          <p:cNvPr id="4"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spTree>
    <p:extLst>
      <p:ext uri="{BB962C8B-B14F-4D97-AF65-F5344CB8AC3E}">
        <p14:creationId xmlns="" xmlns:p14="http://schemas.microsoft.com/office/powerpoint/2010/main" val="184848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6"/>
          <p:cNvSpPr txBox="1">
            <a:spLocks noChangeArrowheads="1"/>
          </p:cNvSpPr>
          <p:nvPr/>
        </p:nvSpPr>
        <p:spPr bwMode="auto">
          <a:xfrm>
            <a:off x="179388" y="1268413"/>
            <a:ext cx="8713787" cy="4838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Font typeface="Wingdings" pitchFamily="2" charset="2"/>
              <a:buChar char="q"/>
            </a:pPr>
            <a:r>
              <a:rPr lang="es-MX" sz="2000" u="sng" dirty="0">
                <a:solidFill>
                  <a:schemeClr val="hlink"/>
                </a:solidFill>
                <a:latin typeface="Comic Sans MS" pitchFamily="66" charset="0"/>
              </a:rPr>
              <a:t> </a:t>
            </a:r>
            <a:r>
              <a:rPr lang="es-MX" sz="2400" b="1" u="sng" dirty="0">
                <a:solidFill>
                  <a:schemeClr val="hlink"/>
                </a:solidFill>
                <a:latin typeface="Comic Sans MS" pitchFamily="66" charset="0"/>
              </a:rPr>
              <a:t>Diluidas o insaturadas:</a:t>
            </a:r>
            <a:r>
              <a:rPr lang="es-MX" sz="2400" b="1" dirty="0">
                <a:latin typeface="Comic Sans MS" pitchFamily="66" charset="0"/>
              </a:rPr>
              <a:t>  </a:t>
            </a:r>
            <a:r>
              <a:rPr lang="es-ES" sz="2400" b="1" dirty="0">
                <a:latin typeface="Comic Sans MS" pitchFamily="66" charset="0"/>
              </a:rPr>
              <a:t>Son las que tienen una pequeña cantidad de soluto en un determinado volumen de disolución.</a:t>
            </a:r>
          </a:p>
          <a:p>
            <a:pPr>
              <a:spcBef>
                <a:spcPct val="50000"/>
              </a:spcBef>
              <a:buClr>
                <a:srgbClr val="CC3399"/>
              </a:buClr>
              <a:buFont typeface="Wingdings" pitchFamily="2" charset="2"/>
              <a:buNone/>
            </a:pPr>
            <a:endParaRPr lang="es-ES" sz="2400" b="1" dirty="0">
              <a:latin typeface="Comic Sans MS" pitchFamily="66" charset="0"/>
            </a:endParaRPr>
          </a:p>
          <a:p>
            <a:pPr>
              <a:spcBef>
                <a:spcPct val="50000"/>
              </a:spcBef>
              <a:buClr>
                <a:schemeClr val="hlink"/>
              </a:buClr>
              <a:buFont typeface="Wingdings" pitchFamily="2" charset="2"/>
              <a:buChar char="q"/>
            </a:pPr>
            <a:r>
              <a:rPr lang="es-MX" sz="2400" b="1" dirty="0">
                <a:solidFill>
                  <a:schemeClr val="hlink"/>
                </a:solidFill>
                <a:latin typeface="Comic Sans MS" pitchFamily="66" charset="0"/>
              </a:rPr>
              <a:t> </a:t>
            </a:r>
            <a:r>
              <a:rPr lang="es-MX" sz="2400" b="1" u="sng" dirty="0">
                <a:solidFill>
                  <a:schemeClr val="hlink"/>
                </a:solidFill>
                <a:latin typeface="Comic Sans MS" pitchFamily="66" charset="0"/>
              </a:rPr>
              <a:t>Concentradas o saturadas :</a:t>
            </a:r>
            <a:r>
              <a:rPr lang="es-MX" sz="2400" b="1" dirty="0">
                <a:latin typeface="Comic Sans MS" pitchFamily="66" charset="0"/>
              </a:rPr>
              <a:t> </a:t>
            </a:r>
            <a:r>
              <a:rPr lang="es-MX" sz="2400" b="1" dirty="0"/>
              <a:t>S</a:t>
            </a:r>
            <a:r>
              <a:rPr lang="es-ES" sz="2400" b="1" dirty="0" err="1">
                <a:latin typeface="Comic Sans MS" pitchFamily="66" charset="0"/>
              </a:rPr>
              <a:t>on</a:t>
            </a:r>
            <a:r>
              <a:rPr lang="es-ES" sz="2400" b="1" dirty="0">
                <a:latin typeface="Comic Sans MS" pitchFamily="66" charset="0"/>
              </a:rPr>
              <a:t> aquellas que tienen gran cantidad de soluto en un determinado volumen de disolución y por lo tanto, están próximas a la saturación.  Existe un equilibrio dinámico entre soluto y disolvente.</a:t>
            </a:r>
          </a:p>
          <a:p>
            <a:pPr>
              <a:spcBef>
                <a:spcPct val="50000"/>
              </a:spcBef>
              <a:buClr>
                <a:schemeClr val="hlink"/>
              </a:buClr>
              <a:buFont typeface="Wingdings" pitchFamily="2" charset="2"/>
              <a:buNone/>
            </a:pPr>
            <a:endParaRPr lang="es-ES" sz="2400" b="1" dirty="0">
              <a:latin typeface="Comic Sans MS" pitchFamily="66" charset="0"/>
            </a:endParaRPr>
          </a:p>
          <a:p>
            <a:pPr>
              <a:spcBef>
                <a:spcPct val="50000"/>
              </a:spcBef>
              <a:buClr>
                <a:schemeClr val="hlink"/>
              </a:buClr>
              <a:buFont typeface="Wingdings" pitchFamily="2" charset="2"/>
              <a:buChar char="q"/>
            </a:pPr>
            <a:r>
              <a:rPr lang="es-MX" sz="2400" b="1" dirty="0">
                <a:latin typeface="Comic Sans MS" pitchFamily="66" charset="0"/>
              </a:rPr>
              <a:t> </a:t>
            </a:r>
            <a:r>
              <a:rPr lang="es-MX" sz="2400" b="1" u="sng" dirty="0" err="1">
                <a:solidFill>
                  <a:schemeClr val="hlink"/>
                </a:solidFill>
                <a:latin typeface="Comic Sans MS" pitchFamily="66" charset="0"/>
              </a:rPr>
              <a:t>Supersaturadas</a:t>
            </a:r>
            <a:r>
              <a:rPr lang="es-MX" sz="2400" b="1" u="sng" dirty="0">
                <a:solidFill>
                  <a:schemeClr val="hlink"/>
                </a:solidFill>
                <a:latin typeface="Comic Sans MS" pitchFamily="66" charset="0"/>
              </a:rPr>
              <a:t> :</a:t>
            </a:r>
            <a:r>
              <a:rPr lang="es-MX" sz="2400" b="1" dirty="0">
                <a:latin typeface="Comic Sans MS" pitchFamily="66" charset="0"/>
              </a:rPr>
              <a:t> Son las que contienen más soluto que el presente en las disoluciones saturadas.</a:t>
            </a:r>
            <a:endParaRPr lang="es-ES" sz="2400" b="1" dirty="0"/>
          </a:p>
        </p:txBody>
      </p:sp>
      <p:sp>
        <p:nvSpPr>
          <p:cNvPr id="9223" name="Text Box 7"/>
          <p:cNvSpPr txBox="1">
            <a:spLocks noChangeArrowheads="1"/>
          </p:cNvSpPr>
          <p:nvPr/>
        </p:nvSpPr>
        <p:spPr bwMode="auto">
          <a:xfrm>
            <a:off x="1476375" y="260350"/>
            <a:ext cx="5183188"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s-ES_tradnl"/>
          </a:p>
        </p:txBody>
      </p:sp>
      <p:sp>
        <p:nvSpPr>
          <p:cNvPr id="9224" name="Text Box 8"/>
          <p:cNvSpPr txBox="1">
            <a:spLocks noChangeArrowheads="1"/>
          </p:cNvSpPr>
          <p:nvPr/>
        </p:nvSpPr>
        <p:spPr bwMode="auto">
          <a:xfrm>
            <a:off x="323850" y="260350"/>
            <a:ext cx="8497888" cy="457200"/>
          </a:xfrm>
          <a:prstGeom prst="rect">
            <a:avLst/>
          </a:prstGeom>
          <a:solidFill>
            <a:schemeClr val="accent1">
              <a:lumMod val="60000"/>
              <a:lumOff val="40000"/>
            </a:schemeClr>
          </a:solidFill>
          <a:ln>
            <a:solidFill>
              <a:schemeClr val="tx1"/>
            </a:solidFill>
          </a:ln>
          <a:effectLst/>
        </p:spPr>
        <p:txBody>
          <a:bodyPr>
            <a:spAutoFit/>
          </a:bodyPr>
          <a:lstStyle/>
          <a:p>
            <a:pPr>
              <a:spcBef>
                <a:spcPct val="50000"/>
              </a:spcBef>
              <a:buClr>
                <a:srgbClr val="FF0066"/>
              </a:buClr>
              <a:buFont typeface="Wingdings" pitchFamily="2" charset="2"/>
              <a:buNone/>
            </a:pPr>
            <a:r>
              <a:rPr lang="es-MX" sz="2400" b="1">
                <a:effectLst>
                  <a:outerShdw blurRad="38100" dist="38100" dir="2700000" algn="tl">
                    <a:srgbClr val="000000"/>
                  </a:outerShdw>
                </a:effectLst>
                <a:latin typeface="Comic Sans MS" pitchFamily="66" charset="0"/>
              </a:rPr>
              <a:t>I) Clasificación de disoluciones según su concentración:</a:t>
            </a:r>
            <a:endParaRPr lang="es-ES" sz="2400" b="1">
              <a:latin typeface="Comic Sans MS" pitchFamily="66" charset="0"/>
            </a:endParaRPr>
          </a:p>
        </p:txBody>
      </p:sp>
    </p:spTree>
    <p:extLst>
      <p:ext uri="{BB962C8B-B14F-4D97-AF65-F5344CB8AC3E}">
        <p14:creationId xmlns="" xmlns:p14="http://schemas.microsoft.com/office/powerpoint/2010/main" val="42657235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pic>
        <p:nvPicPr>
          <p:cNvPr id="1024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407156"/>
            <a:ext cx="7992888" cy="52798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spTree>
    <p:extLst>
      <p:ext uri="{BB962C8B-B14F-4D97-AF65-F5344CB8AC3E}">
        <p14:creationId xmlns="" xmlns:p14="http://schemas.microsoft.com/office/powerpoint/2010/main" val="4097972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340768"/>
            <a:ext cx="8661018" cy="48965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spTree>
    <p:extLst>
      <p:ext uri="{BB962C8B-B14F-4D97-AF65-F5344CB8AC3E}">
        <p14:creationId xmlns="" xmlns:p14="http://schemas.microsoft.com/office/powerpoint/2010/main" val="2164759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sz="quarter" idx="1"/>
          </p:nvPr>
        </p:nvSpPr>
        <p:spPr/>
        <p:txBody>
          <a:bodyPr/>
          <a:lstStyle/>
          <a:p>
            <a:endParaRPr lang="es-PE" dirty="0"/>
          </a:p>
        </p:txBody>
      </p:sp>
      <p:pic>
        <p:nvPicPr>
          <p:cNvPr id="1044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268760"/>
            <a:ext cx="8723702" cy="5400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525097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1520" y="1484784"/>
            <a:ext cx="8640960" cy="41044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spTree>
    <p:extLst>
      <p:ext uri="{BB962C8B-B14F-4D97-AF65-F5344CB8AC3E}">
        <p14:creationId xmlns="" xmlns:p14="http://schemas.microsoft.com/office/powerpoint/2010/main" val="46568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pic>
        <p:nvPicPr>
          <p:cNvPr id="106498" name="Picture 2"/>
          <p:cNvPicPr>
            <a:picLocks noGrp="1" noChangeAspect="1" noChangeArrowheads="1"/>
          </p:cNvPicPr>
          <p:nvPr>
            <p:ph sz="quarter"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9512" y="1484784"/>
            <a:ext cx="8712968" cy="41764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0210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pic>
        <p:nvPicPr>
          <p:cNvPr id="1075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9575" y="1340768"/>
            <a:ext cx="8324850" cy="4562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spTree>
    <p:extLst>
      <p:ext uri="{BB962C8B-B14F-4D97-AF65-F5344CB8AC3E}">
        <p14:creationId xmlns="" xmlns:p14="http://schemas.microsoft.com/office/powerpoint/2010/main" val="4177558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sz="quarter" idx="1"/>
          </p:nvPr>
        </p:nvSpPr>
        <p:spPr/>
        <p:txBody>
          <a:bodyPr/>
          <a:lstStyle/>
          <a:p>
            <a:endParaRPr lang="es-PE"/>
          </a:p>
        </p:txBody>
      </p:sp>
      <p:sp>
        <p:nvSpPr>
          <p:cNvPr id="4" name="Rectangle 2"/>
          <p:cNvSpPr>
            <a:spLocks noGrp="1" noChangeArrowheads="1"/>
          </p:cNvSpPr>
          <p:nvPr>
            <p:ph type="title"/>
          </p:nvPr>
        </p:nvSpPr>
        <p:spPr>
          <a:xfrm>
            <a:off x="301752" y="228600"/>
            <a:ext cx="8534400" cy="758952"/>
          </a:xfrm>
        </p:spPr>
        <p:txBody>
          <a:bodyPr/>
          <a:lstStyle/>
          <a:p>
            <a:r>
              <a:rPr lang="es-ES_tradnl" sz="3400" dirty="0">
                <a:latin typeface="Arial" charset="0"/>
              </a:rPr>
              <a:t>Ejercicios</a:t>
            </a:r>
          </a:p>
        </p:txBody>
      </p:sp>
      <p:pic>
        <p:nvPicPr>
          <p:cNvPr id="1085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1124744"/>
            <a:ext cx="8496944" cy="5114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27569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36896" y="836712"/>
            <a:ext cx="3960440" cy="50405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61925" y="1556792"/>
            <a:ext cx="4410075" cy="295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306006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a:t>Formación de </a:t>
            </a:r>
            <a:r>
              <a:rPr lang="es-PE" smtClean="0"/>
              <a:t>soluciones</a:t>
            </a:r>
            <a:endParaRPr lang="es-PE"/>
          </a:p>
        </p:txBody>
      </p:sp>
      <p:sp>
        <p:nvSpPr>
          <p:cNvPr id="3" name="2 Marcador de contenido"/>
          <p:cNvSpPr>
            <a:spLocks noGrp="1"/>
          </p:cNvSpPr>
          <p:nvPr>
            <p:ph sz="quarter" idx="1"/>
          </p:nvPr>
        </p:nvSpPr>
        <p:spPr>
          <a:xfrm>
            <a:off x="395536" y="1124744"/>
            <a:ext cx="8424936" cy="5328592"/>
          </a:xfrm>
          <a:solidFill>
            <a:schemeClr val="accent3">
              <a:lumMod val="40000"/>
              <a:lumOff val="60000"/>
            </a:schemeClr>
          </a:solidFill>
        </p:spPr>
        <p:txBody>
          <a:bodyPr>
            <a:normAutofit fontScale="77500" lnSpcReduction="20000"/>
          </a:bodyPr>
          <a:lstStyle/>
          <a:p>
            <a:pPr marL="0" indent="0" algn="just">
              <a:buNone/>
            </a:pPr>
            <a:r>
              <a:rPr lang="es-PE" dirty="0" smtClean="0"/>
              <a:t>Un </a:t>
            </a:r>
            <a:r>
              <a:rPr lang="es-PE" dirty="0"/>
              <a:t>compuesto iónico como el cloruro de sodio, </a:t>
            </a:r>
            <a:r>
              <a:rPr lang="es-PE" dirty="0" err="1"/>
              <a:t>NaCl</a:t>
            </a:r>
            <a:r>
              <a:rPr lang="es-PE" dirty="0"/>
              <a:t>, se mantiene unido </a:t>
            </a:r>
            <a:r>
              <a:rPr lang="es-PE" dirty="0" smtClean="0"/>
              <a:t>mediante  enlaces </a:t>
            </a:r>
            <a:r>
              <a:rPr lang="es-PE" dirty="0"/>
              <a:t>iónicos entre iones Na positivos y iones Cl negativos. Se </a:t>
            </a:r>
            <a:r>
              <a:rPr lang="es-PE" dirty="0" smtClean="0"/>
              <a:t>disuelve en </a:t>
            </a:r>
            <a:r>
              <a:rPr lang="es-PE" dirty="0"/>
              <a:t>agua </a:t>
            </a:r>
            <a:r>
              <a:rPr lang="es-PE" dirty="0" smtClean="0"/>
              <a:t>porque </a:t>
            </a:r>
            <a:r>
              <a:rPr lang="es-PE" dirty="0"/>
              <a:t>esta es un solvente polar. Cuando los cristales de </a:t>
            </a:r>
            <a:r>
              <a:rPr lang="es-PE" dirty="0" err="1"/>
              <a:t>NaCl</a:t>
            </a:r>
            <a:r>
              <a:rPr lang="es-PE" dirty="0"/>
              <a:t> se </a:t>
            </a:r>
            <a:r>
              <a:rPr lang="es-PE" dirty="0" smtClean="0"/>
              <a:t>colocan en </a:t>
            </a:r>
            <a:r>
              <a:rPr lang="es-PE" dirty="0"/>
              <a:t>agua, el proceso de disolución comienza cuando los iones en la superficie </a:t>
            </a:r>
            <a:r>
              <a:rPr lang="es-PE" dirty="0" smtClean="0"/>
              <a:t>del cristal </a:t>
            </a:r>
            <a:r>
              <a:rPr lang="es-PE" dirty="0"/>
              <a:t>entran en contacto con las moléculas de agua </a:t>
            </a:r>
            <a:r>
              <a:rPr lang="es-PE" dirty="0" smtClean="0"/>
              <a:t>.El </a:t>
            </a:r>
            <a:r>
              <a:rPr lang="es-PE" dirty="0"/>
              <a:t>átomo </a:t>
            </a:r>
            <a:r>
              <a:rPr lang="es-PE" dirty="0" smtClean="0"/>
              <a:t>de oxígeno </a:t>
            </a:r>
            <a:r>
              <a:rPr lang="es-PE" dirty="0"/>
              <a:t>cargado negativamente en un extremo de una molécula de agua atrae </a:t>
            </a:r>
            <a:r>
              <a:rPr lang="es-PE" dirty="0" smtClean="0"/>
              <a:t>los iones </a:t>
            </a:r>
            <a:r>
              <a:rPr lang="es-PE" dirty="0"/>
              <a:t>Na positivos. Los átomos de hidrógeno cargados positivamente en el </a:t>
            </a:r>
            <a:r>
              <a:rPr lang="es-PE" dirty="0" smtClean="0"/>
              <a:t>otro extremo </a:t>
            </a:r>
            <a:r>
              <a:rPr lang="es-PE" dirty="0"/>
              <a:t>de una molécula de agua atraen a los iones Cl negativos. Las </a:t>
            </a:r>
            <a:r>
              <a:rPr lang="es-PE" dirty="0" smtClean="0"/>
              <a:t>fuerzas atractivas </a:t>
            </a:r>
            <a:r>
              <a:rPr lang="es-PE" dirty="0"/>
              <a:t>de muchas moléculas de </a:t>
            </a:r>
            <a:r>
              <a:rPr lang="es-PE" dirty="0" smtClean="0"/>
              <a:t>agua </a:t>
            </a:r>
            <a:r>
              <a:rPr lang="es-PE" dirty="0"/>
              <a:t>proporcionan la energía para romper </a:t>
            </a:r>
            <a:r>
              <a:rPr lang="es-PE" dirty="0" smtClean="0"/>
              <a:t>los enlaces </a:t>
            </a:r>
            <a:r>
              <a:rPr lang="es-PE" dirty="0"/>
              <a:t>iónicos entre los iones Na y Cl en el cristal de </a:t>
            </a:r>
            <a:r>
              <a:rPr lang="es-PE" dirty="0" err="1"/>
              <a:t>NaCl</a:t>
            </a:r>
            <a:r>
              <a:rPr lang="es-PE" dirty="0"/>
              <a:t>. Conforme </a:t>
            </a:r>
            <a:r>
              <a:rPr lang="es-PE" dirty="0" smtClean="0"/>
              <a:t>las moléculas </a:t>
            </a:r>
            <a:r>
              <a:rPr lang="es-PE" dirty="0"/>
              <a:t>de agua empujan los iones en solución, una nueva superficie del </a:t>
            </a:r>
            <a:r>
              <a:rPr lang="es-PE" dirty="0" smtClean="0"/>
              <a:t>cristal de </a:t>
            </a:r>
            <a:r>
              <a:rPr lang="es-PE" dirty="0" err="1"/>
              <a:t>NaCl</a:t>
            </a:r>
            <a:r>
              <a:rPr lang="es-PE" dirty="0"/>
              <a:t> se expone al solvente. Durante un proceso llamado </a:t>
            </a:r>
            <a:r>
              <a:rPr lang="es-PE" b="1" dirty="0"/>
              <a:t>hidratación</a:t>
            </a:r>
            <a:r>
              <a:rPr lang="es-PE" dirty="0"/>
              <a:t>, los </a:t>
            </a:r>
            <a:r>
              <a:rPr lang="es-PE" dirty="0" smtClean="0"/>
              <a:t>iones Na </a:t>
            </a:r>
            <a:r>
              <a:rPr lang="es-PE" dirty="0"/>
              <a:t>y Cl disueltos son rodeados por moléculas de agua, lo que </a:t>
            </a:r>
            <a:r>
              <a:rPr lang="es-PE" dirty="0" smtClean="0"/>
              <a:t>disminuye su </a:t>
            </a:r>
            <a:r>
              <a:rPr lang="es-PE" dirty="0"/>
              <a:t>atracción hacia otros iones y ayuda a mantenerlos en solución. </a:t>
            </a:r>
            <a:r>
              <a:rPr lang="es-PE" dirty="0" smtClean="0"/>
              <a:t>Los </a:t>
            </a:r>
            <a:r>
              <a:rPr lang="es-PE" dirty="0"/>
              <a:t>compuestos iónicos que tienen </a:t>
            </a:r>
            <a:r>
              <a:rPr lang="es-PE" dirty="0" smtClean="0"/>
              <a:t>atracciones tan </a:t>
            </a:r>
            <a:r>
              <a:rPr lang="es-PE" dirty="0"/>
              <a:t>fuertes entre los iones que no se disuelven en agua</a:t>
            </a:r>
            <a:r>
              <a:rPr lang="es-PE" dirty="0" smtClean="0"/>
              <a:t>. </a:t>
            </a:r>
            <a:endParaRPr lang="es-PE" dirty="0"/>
          </a:p>
        </p:txBody>
      </p:sp>
    </p:spTree>
    <p:extLst>
      <p:ext uri="{BB962C8B-B14F-4D97-AF65-F5344CB8AC3E}">
        <p14:creationId xmlns="" xmlns:p14="http://schemas.microsoft.com/office/powerpoint/2010/main" val="30070998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l">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l">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l">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830</TotalTime>
  <Words>3306</Words>
  <Application>Microsoft Office PowerPoint</Application>
  <PresentationFormat>Presentación en pantalla (4:3)</PresentationFormat>
  <Paragraphs>264</Paragraphs>
  <Slides>76</Slides>
  <Notes>1</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76</vt:i4>
      </vt:variant>
    </vt:vector>
  </HeadingPairs>
  <TitlesOfParts>
    <vt:vector size="79" baseType="lpstr">
      <vt:lpstr>Civil</vt:lpstr>
      <vt:lpstr>Equation</vt:lpstr>
      <vt:lpstr>Ecuación</vt:lpstr>
      <vt:lpstr>Soluciones</vt:lpstr>
      <vt:lpstr>Solución</vt:lpstr>
      <vt:lpstr>Diapositiva 3</vt:lpstr>
      <vt:lpstr>Tipos de soluto y solventes</vt:lpstr>
      <vt:lpstr>Diapositiva 5</vt:lpstr>
      <vt:lpstr>                                        Agua como solvente</vt:lpstr>
      <vt:lpstr>Diapositiva 7</vt:lpstr>
      <vt:lpstr>Diapositiva 8</vt:lpstr>
      <vt:lpstr>Formación de soluciones</vt:lpstr>
      <vt:lpstr>Tipos de soluciones</vt:lpstr>
      <vt:lpstr>Unidades de Concentración</vt:lpstr>
      <vt:lpstr>Diapositiva 12</vt:lpstr>
      <vt:lpstr>Diapositiva 13</vt:lpstr>
      <vt:lpstr>Unidades de Concentración</vt:lpstr>
      <vt:lpstr>Unidades de Concentración</vt:lpstr>
      <vt:lpstr>Unidades de Concentración</vt:lpstr>
      <vt:lpstr>Unidades de Concentración</vt:lpstr>
      <vt:lpstr>Unidades de Concentración</vt:lpstr>
      <vt:lpstr>Unidades de Concentración</vt:lpstr>
      <vt:lpstr>Molaridad</vt:lpstr>
      <vt:lpstr>Diapositiva 21</vt:lpstr>
      <vt:lpstr>Fracción molar (X)</vt:lpstr>
      <vt:lpstr>Unidades de Concentración</vt:lpstr>
      <vt:lpstr>Diapositiva 24</vt:lpstr>
      <vt:lpstr>Diluciones</vt:lpstr>
      <vt:lpstr>Diluciones</vt:lpstr>
      <vt:lpstr>Diapositiva 27</vt:lpstr>
      <vt:lpstr>Diapositiva 28</vt:lpstr>
      <vt:lpstr>Diluciones</vt:lpstr>
      <vt:lpstr>Resumen de unidades de concentración</vt:lpstr>
      <vt:lpstr>Solubilidad</vt:lpstr>
      <vt:lpstr>Solubilidad</vt:lpstr>
      <vt:lpstr>Efecto de la temperatura en la solubilidad</vt:lpstr>
      <vt:lpstr>Efecto de la temperatura en la solubilidad</vt:lpstr>
      <vt:lpstr>Efecto de la temperatura en la solubilidad</vt:lpstr>
      <vt:lpstr>Ley de Henry</vt:lpstr>
      <vt:lpstr>Ley de Henry</vt:lpstr>
      <vt:lpstr>Ley de Henry</vt:lpstr>
      <vt:lpstr>Ley de Henry</vt:lpstr>
      <vt:lpstr>Ejercicios</vt:lpstr>
      <vt:lpstr>Diapositiva 41</vt:lpstr>
      <vt:lpstr>Ejercicios</vt:lpstr>
      <vt:lpstr>Ejercicios</vt:lpstr>
      <vt:lpstr>Ejercicios</vt:lpstr>
      <vt:lpstr>Ejercicios</vt:lpstr>
      <vt:lpstr>Ejercicios</vt:lpstr>
      <vt:lpstr>Diapositiva 47</vt:lpstr>
      <vt:lpstr>PROPIEDADES  COLIGATIVAS  DE LAS SOLUCIONES</vt:lpstr>
      <vt:lpstr>Propiedades coligativas</vt:lpstr>
      <vt:lpstr>Cuatro son las propiedades coligativas:</vt:lpstr>
      <vt:lpstr>Diapositiva 51</vt:lpstr>
      <vt:lpstr>Ejercicio: </vt:lpstr>
      <vt:lpstr>Diapositiva 53</vt:lpstr>
      <vt:lpstr>Diapositiva 54</vt:lpstr>
      <vt:lpstr>Diapositiva 55</vt:lpstr>
      <vt:lpstr>Diapositiva 56</vt:lpstr>
      <vt:lpstr>Diapositiva 57</vt:lpstr>
      <vt:lpstr>PRESIÓN OSMÓTICA</vt:lpstr>
      <vt:lpstr>PRESIÓN OSMÓTICA</vt:lpstr>
      <vt:lpstr>Diapositiva 60</vt:lpstr>
      <vt:lpstr>PRESIÓN OSMÓTICA</vt:lpstr>
      <vt:lpstr>   </vt:lpstr>
      <vt:lpstr>Diapositiva 63</vt:lpstr>
      <vt:lpstr>Diapositiva 64</vt:lpstr>
      <vt:lpstr>Osmosis inversa</vt:lpstr>
      <vt:lpstr>Osmosis inversa</vt:lpstr>
      <vt:lpstr>Ejercicios</vt:lpstr>
      <vt:lpstr>Ejercicios</vt:lpstr>
      <vt:lpstr>Ejercicios</vt:lpstr>
      <vt:lpstr>Ejercicios</vt:lpstr>
      <vt:lpstr>Ejercicios</vt:lpstr>
      <vt:lpstr>Diapositiva 72</vt:lpstr>
      <vt:lpstr>Ejercicios</vt:lpstr>
      <vt:lpstr>Ejercicios</vt:lpstr>
      <vt:lpstr>Ejercicios</vt:lpstr>
      <vt:lpstr>Ejercicios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WINDOWS  7</dc:creator>
  <cp:lastModifiedBy>carol</cp:lastModifiedBy>
  <cp:revision>73</cp:revision>
  <dcterms:created xsi:type="dcterms:W3CDTF">2015-06-14T17:00:59Z</dcterms:created>
  <dcterms:modified xsi:type="dcterms:W3CDTF">2016-06-20T13:13:16Z</dcterms:modified>
</cp:coreProperties>
</file>